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78" r:id="rId1"/>
  </p:sldMasterIdLst>
  <p:notesMasterIdLst>
    <p:notesMasterId r:id="rId43"/>
  </p:notesMasterIdLst>
  <p:sldIdLst>
    <p:sldId id="381" r:id="rId2"/>
    <p:sldId id="368" r:id="rId3"/>
    <p:sldId id="367" r:id="rId4"/>
    <p:sldId id="313" r:id="rId5"/>
    <p:sldId id="314" r:id="rId6"/>
    <p:sldId id="315" r:id="rId7"/>
    <p:sldId id="316" r:id="rId8"/>
    <p:sldId id="317" r:id="rId9"/>
    <p:sldId id="318" r:id="rId10"/>
    <p:sldId id="369" r:id="rId11"/>
    <p:sldId id="319" r:id="rId12"/>
    <p:sldId id="370" r:id="rId13"/>
    <p:sldId id="320" r:id="rId14"/>
    <p:sldId id="321" r:id="rId15"/>
    <p:sldId id="322" r:id="rId16"/>
    <p:sldId id="323" r:id="rId17"/>
    <p:sldId id="371" r:id="rId18"/>
    <p:sldId id="324" r:id="rId19"/>
    <p:sldId id="325" r:id="rId20"/>
    <p:sldId id="326" r:id="rId21"/>
    <p:sldId id="372" r:id="rId22"/>
    <p:sldId id="337" r:id="rId23"/>
    <p:sldId id="338" r:id="rId24"/>
    <p:sldId id="375" r:id="rId25"/>
    <p:sldId id="339" r:id="rId26"/>
    <p:sldId id="383" r:id="rId27"/>
    <p:sldId id="340" r:id="rId28"/>
    <p:sldId id="384" r:id="rId29"/>
    <p:sldId id="341" r:id="rId30"/>
    <p:sldId id="342" r:id="rId31"/>
    <p:sldId id="376" r:id="rId32"/>
    <p:sldId id="343" r:id="rId33"/>
    <p:sldId id="348" r:id="rId34"/>
    <p:sldId id="350" r:id="rId35"/>
    <p:sldId id="377" r:id="rId36"/>
    <p:sldId id="378" r:id="rId37"/>
    <p:sldId id="351" r:id="rId38"/>
    <p:sldId id="352" r:id="rId39"/>
    <p:sldId id="353" r:id="rId40"/>
    <p:sldId id="379" r:id="rId41"/>
    <p:sldId id="354" r:id="rId4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-1446" y="-96"/>
      </p:cViewPr>
      <p:guideLst>
        <p:guide orient="horz" pos="429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-1555" y="-8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wmf"/><Relationship Id="rId2" Type="http://schemas.openxmlformats.org/officeDocument/2006/relationships/image" Target="../media/image34.png"/><Relationship Id="rId1" Type="http://schemas.openxmlformats.org/officeDocument/2006/relationships/image" Target="../media/image37.png"/><Relationship Id="rId6" Type="http://schemas.openxmlformats.org/officeDocument/2006/relationships/image" Target="../media/image41.wmf"/><Relationship Id="rId5" Type="http://schemas.openxmlformats.org/officeDocument/2006/relationships/image" Target="../media/image40.wmf"/><Relationship Id="rId4" Type="http://schemas.openxmlformats.org/officeDocument/2006/relationships/image" Target="../media/image39.png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png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5" Type="http://schemas.openxmlformats.org/officeDocument/2006/relationships/image" Target="../media/image60.wmf"/><Relationship Id="rId4" Type="http://schemas.openxmlformats.org/officeDocument/2006/relationships/image" Target="../media/image5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42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 smtClean="0"/>
              <a:t>Click to edit Master text styles</a:t>
            </a:r>
          </a:p>
          <a:p>
            <a:pPr lvl="1"/>
            <a:r>
              <a:rPr lang="en-US" altLang="zh-TW" noProof="0" smtClean="0"/>
              <a:t>Second level</a:t>
            </a:r>
          </a:p>
          <a:p>
            <a:pPr lvl="2"/>
            <a:r>
              <a:rPr lang="en-US" altLang="zh-TW" noProof="0" smtClean="0"/>
              <a:t>Third level</a:t>
            </a:r>
          </a:p>
          <a:p>
            <a:pPr lvl="3"/>
            <a:r>
              <a:rPr lang="en-US" altLang="zh-TW" noProof="0" smtClean="0"/>
              <a:t>Fourth level</a:t>
            </a:r>
          </a:p>
          <a:p>
            <a:pPr lvl="4"/>
            <a:r>
              <a:rPr lang="en-US" altLang="zh-TW" noProof="0" smtClean="0"/>
              <a:t>Fifth level</a:t>
            </a:r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5E523D24-078E-4482-B713-9F4CE501819B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523D24-078E-4482-B713-9F4CE501819B}" type="slidenum">
              <a:rPr lang="zh-TW" altLang="en-US" smtClean="0"/>
              <a:pPr>
                <a:defRPr/>
              </a:pPr>
              <a:t>1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523D24-078E-4482-B713-9F4CE501819B}" type="slidenum">
              <a:rPr lang="zh-TW" altLang="en-US" smtClean="0"/>
              <a:pPr>
                <a:defRPr/>
              </a:pPr>
              <a:t>10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523D24-078E-4482-B713-9F4CE501819B}" type="slidenum">
              <a:rPr lang="zh-TW" altLang="en-US" smtClean="0"/>
              <a:pPr>
                <a:defRPr/>
              </a:pPr>
              <a:t>11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523D24-078E-4482-B713-9F4CE501819B}" type="slidenum">
              <a:rPr lang="zh-TW" altLang="en-US" smtClean="0"/>
              <a:pPr>
                <a:defRPr/>
              </a:pPr>
              <a:t>12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523D24-078E-4482-B713-9F4CE501819B}" type="slidenum">
              <a:rPr lang="zh-TW" altLang="en-US" smtClean="0"/>
              <a:pPr>
                <a:defRPr/>
              </a:pPr>
              <a:t>13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523D24-078E-4482-B713-9F4CE501819B}" type="slidenum">
              <a:rPr lang="zh-TW" altLang="en-US" smtClean="0"/>
              <a:pPr>
                <a:defRPr/>
              </a:pPr>
              <a:t>14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523D24-078E-4482-B713-9F4CE501819B}" type="slidenum">
              <a:rPr lang="zh-TW" altLang="en-US" smtClean="0"/>
              <a:pPr>
                <a:defRPr/>
              </a:pPr>
              <a:t>15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523D24-078E-4482-B713-9F4CE501819B}" type="slidenum">
              <a:rPr lang="zh-TW" altLang="en-US" smtClean="0"/>
              <a:pPr>
                <a:defRPr/>
              </a:pPr>
              <a:t>16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523D24-078E-4482-B713-9F4CE501819B}" type="slidenum">
              <a:rPr lang="zh-TW" altLang="en-US" smtClean="0"/>
              <a:pPr>
                <a:defRPr/>
              </a:pPr>
              <a:t>17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523D24-078E-4482-B713-9F4CE501819B}" type="slidenum">
              <a:rPr lang="zh-TW" altLang="en-US" smtClean="0"/>
              <a:pPr>
                <a:defRPr/>
              </a:pPr>
              <a:t>18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523D24-078E-4482-B713-9F4CE501819B}" type="slidenum">
              <a:rPr lang="zh-TW" altLang="en-US" smtClean="0"/>
              <a:pPr>
                <a:defRPr/>
              </a:pPr>
              <a:t>19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523D24-078E-4482-B713-9F4CE501819B}" type="slidenum">
              <a:rPr lang="zh-TW" altLang="en-US" smtClean="0"/>
              <a:pPr>
                <a:defRPr/>
              </a:pPr>
              <a:t>2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523D24-078E-4482-B713-9F4CE501819B}" type="slidenum">
              <a:rPr lang="zh-TW" altLang="en-US" smtClean="0"/>
              <a:pPr>
                <a:defRPr/>
              </a:pPr>
              <a:t>20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523D24-078E-4482-B713-9F4CE501819B}" type="slidenum">
              <a:rPr lang="zh-TW" altLang="en-US" smtClean="0"/>
              <a:pPr>
                <a:defRPr/>
              </a:pPr>
              <a:t>21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523D24-078E-4482-B713-9F4CE501819B}" type="slidenum">
              <a:rPr lang="zh-TW" altLang="en-US" smtClean="0"/>
              <a:pPr>
                <a:defRPr/>
              </a:pPr>
              <a:t>22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523D24-078E-4482-B713-9F4CE501819B}" type="slidenum">
              <a:rPr lang="zh-TW" altLang="en-US" smtClean="0"/>
              <a:pPr>
                <a:defRPr/>
              </a:pPr>
              <a:t>23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523D24-078E-4482-B713-9F4CE501819B}" type="slidenum">
              <a:rPr lang="zh-TW" altLang="en-US" smtClean="0"/>
              <a:pPr>
                <a:defRPr/>
              </a:pPr>
              <a:t>24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523D24-078E-4482-B713-9F4CE501819B}" type="slidenum">
              <a:rPr lang="zh-TW" altLang="en-US" smtClean="0"/>
              <a:pPr>
                <a:defRPr/>
              </a:pPr>
              <a:t>25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523D24-078E-4482-B713-9F4CE501819B}" type="slidenum">
              <a:rPr lang="zh-TW" altLang="en-US" smtClean="0"/>
              <a:pPr>
                <a:defRPr/>
              </a:pPr>
              <a:t>26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523D24-078E-4482-B713-9F4CE501819B}" type="slidenum">
              <a:rPr lang="zh-TW" altLang="en-US" smtClean="0"/>
              <a:pPr>
                <a:defRPr/>
              </a:pPr>
              <a:t>27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523D24-078E-4482-B713-9F4CE501819B}" type="slidenum">
              <a:rPr lang="zh-TW" altLang="en-US" smtClean="0"/>
              <a:pPr>
                <a:defRPr/>
              </a:pPr>
              <a:t>28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523D24-078E-4482-B713-9F4CE501819B}" type="slidenum">
              <a:rPr lang="zh-TW" altLang="en-US" smtClean="0"/>
              <a:pPr>
                <a:defRPr/>
              </a:pPr>
              <a:t>29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523D24-078E-4482-B713-9F4CE501819B}" type="slidenum">
              <a:rPr lang="zh-TW" altLang="en-US" smtClean="0"/>
              <a:pPr>
                <a:defRPr/>
              </a:pPr>
              <a:t>3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523D24-078E-4482-B713-9F4CE501819B}" type="slidenum">
              <a:rPr lang="zh-TW" altLang="en-US" smtClean="0"/>
              <a:pPr>
                <a:defRPr/>
              </a:pPr>
              <a:t>30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523D24-078E-4482-B713-9F4CE501819B}" type="slidenum">
              <a:rPr lang="zh-TW" altLang="en-US" smtClean="0"/>
              <a:pPr>
                <a:defRPr/>
              </a:pPr>
              <a:t>31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523D24-078E-4482-B713-9F4CE501819B}" type="slidenum">
              <a:rPr lang="zh-TW" altLang="en-US" smtClean="0"/>
              <a:pPr>
                <a:defRPr/>
              </a:pPr>
              <a:t>32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523D24-078E-4482-B713-9F4CE501819B}" type="slidenum">
              <a:rPr lang="zh-TW" altLang="en-US" smtClean="0"/>
              <a:pPr>
                <a:defRPr/>
              </a:pPr>
              <a:t>33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523D24-078E-4482-B713-9F4CE501819B}" type="slidenum">
              <a:rPr lang="zh-TW" altLang="en-US" smtClean="0"/>
              <a:pPr>
                <a:defRPr/>
              </a:pPr>
              <a:t>34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523D24-078E-4482-B713-9F4CE501819B}" type="slidenum">
              <a:rPr lang="zh-TW" altLang="en-US" smtClean="0"/>
              <a:pPr>
                <a:defRPr/>
              </a:pPr>
              <a:t>35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523D24-078E-4482-B713-9F4CE501819B}" type="slidenum">
              <a:rPr lang="zh-TW" altLang="en-US" smtClean="0"/>
              <a:pPr>
                <a:defRPr/>
              </a:pPr>
              <a:t>36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523D24-078E-4482-B713-9F4CE501819B}" type="slidenum">
              <a:rPr lang="zh-TW" altLang="en-US" smtClean="0"/>
              <a:pPr>
                <a:defRPr/>
              </a:pPr>
              <a:t>37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523D24-078E-4482-B713-9F4CE501819B}" type="slidenum">
              <a:rPr lang="zh-TW" altLang="en-US" smtClean="0"/>
              <a:pPr>
                <a:defRPr/>
              </a:pPr>
              <a:t>38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523D24-078E-4482-B713-9F4CE501819B}" type="slidenum">
              <a:rPr lang="zh-TW" altLang="en-US" smtClean="0"/>
              <a:pPr>
                <a:defRPr/>
              </a:pPr>
              <a:t>39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523D24-078E-4482-B713-9F4CE501819B}" type="slidenum">
              <a:rPr lang="zh-TW" altLang="en-US" smtClean="0"/>
              <a:pPr>
                <a:defRPr/>
              </a:pPr>
              <a:t>4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523D24-078E-4482-B713-9F4CE501819B}" type="slidenum">
              <a:rPr lang="zh-TW" altLang="en-US" smtClean="0"/>
              <a:pPr>
                <a:defRPr/>
              </a:pPr>
              <a:t>40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523D24-078E-4482-B713-9F4CE501819B}" type="slidenum">
              <a:rPr lang="zh-TW" altLang="en-US" smtClean="0"/>
              <a:pPr>
                <a:defRPr/>
              </a:pPr>
              <a:t>41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523D24-078E-4482-B713-9F4CE501819B}" type="slidenum">
              <a:rPr lang="zh-TW" altLang="en-US" smtClean="0"/>
              <a:pPr>
                <a:defRPr/>
              </a:pPr>
              <a:t>5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523D24-078E-4482-B713-9F4CE501819B}" type="slidenum">
              <a:rPr lang="zh-TW" altLang="en-US" smtClean="0"/>
              <a:pPr>
                <a:defRPr/>
              </a:pPr>
              <a:t>6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523D24-078E-4482-B713-9F4CE501819B}" type="slidenum">
              <a:rPr lang="zh-TW" altLang="en-US" smtClean="0"/>
              <a:pPr>
                <a:defRPr/>
              </a:pPr>
              <a:t>7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523D24-078E-4482-B713-9F4CE501819B}" type="slidenum">
              <a:rPr lang="zh-TW" altLang="en-US" smtClean="0"/>
              <a:pPr>
                <a:defRPr/>
              </a:pPr>
              <a:t>8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523D24-078E-4482-B713-9F4CE501819B}" type="slidenum">
              <a:rPr lang="zh-TW" altLang="en-US" smtClean="0"/>
              <a:pPr>
                <a:defRPr/>
              </a:pPr>
              <a:t>9</a:t>
            </a:fld>
            <a:endParaRPr lang="en-US" altLang="zh-TW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 sz="1400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515100"/>
            <a:ext cx="4927600" cy="228600"/>
          </a:xfrm>
        </p:spPr>
        <p:txBody>
          <a:bodyPr/>
          <a:lstStyle>
            <a:lvl1pPr>
              <a:defRPr sz="1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400800"/>
            <a:ext cx="4000500" cy="228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477000"/>
            <a:ext cx="5168900" cy="25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426200"/>
            <a:ext cx="5168900" cy="2540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1" latinLnBrk="0" hangingPunct="1"/>
            <a:fld id="{6F42FDE4-A7DD-41A7-A0A6-9B649FB43336}" type="slidenum">
              <a:rPr kumimoji="0" lang="en-US" smtClean="0"/>
              <a:pPr algn="ctr" eaLnBrk="1" latinLnBrk="0" hangingPunct="1"/>
              <a:t>‹#›</a:t>
            </a:fld>
            <a:endParaRPr kumimoji="0" lang="en-US" sz="1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oleObject4.bin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7.bin"/><Relationship Id="rId5" Type="http://schemas.openxmlformats.org/officeDocument/2006/relationships/oleObject" Target="../embeddings/oleObject6.bin"/><Relationship Id="rId4" Type="http://schemas.openxmlformats.org/officeDocument/2006/relationships/oleObject" Target="../embeddings/oleObject5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8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oleObject9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2.bin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5.png"/><Relationship Id="rId4" Type="http://schemas.openxmlformats.org/officeDocument/2006/relationships/oleObject" Target="../embeddings/oleObject13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.vml"/><Relationship Id="rId5" Type="http://schemas.openxmlformats.org/officeDocument/2006/relationships/oleObject" Target="../embeddings/oleObject15.bin"/><Relationship Id="rId4" Type="http://schemas.openxmlformats.org/officeDocument/2006/relationships/oleObject" Target="../embeddings/oleObject14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4" Type="http://schemas.openxmlformats.org/officeDocument/2006/relationships/oleObject" Target="../embeddings/oleObject16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5" Type="http://schemas.openxmlformats.org/officeDocument/2006/relationships/oleObject" Target="../embeddings/oleObject17.bin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33.png"/><Relationship Id="rId4" Type="http://schemas.openxmlformats.org/officeDocument/2006/relationships/oleObject" Target="../embeddings/oleObject18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1.bin"/><Relationship Id="rId5" Type="http://schemas.openxmlformats.org/officeDocument/2006/relationships/oleObject" Target="../embeddings/oleObject20.bin"/><Relationship Id="rId4" Type="http://schemas.openxmlformats.org/officeDocument/2006/relationships/oleObject" Target="../embeddings/oleObject19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3" Type="http://schemas.openxmlformats.org/officeDocument/2006/relationships/notesSlide" Target="../notesSlides/notesSlide24.xml"/><Relationship Id="rId7" Type="http://schemas.openxmlformats.org/officeDocument/2006/relationships/oleObject" Target="../embeddings/oleObject2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24.bin"/><Relationship Id="rId5" Type="http://schemas.openxmlformats.org/officeDocument/2006/relationships/oleObject" Target="../embeddings/oleObject23.bin"/><Relationship Id="rId10" Type="http://schemas.openxmlformats.org/officeDocument/2006/relationships/oleObject" Target="../embeddings/oleObject28.bin"/><Relationship Id="rId4" Type="http://schemas.openxmlformats.org/officeDocument/2006/relationships/oleObject" Target="../embeddings/oleObject22.bin"/><Relationship Id="rId9" Type="http://schemas.openxmlformats.org/officeDocument/2006/relationships/oleObject" Target="../embeddings/oleObject27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31.bin"/><Relationship Id="rId5" Type="http://schemas.openxmlformats.org/officeDocument/2006/relationships/oleObject" Target="../embeddings/oleObject30.bin"/><Relationship Id="rId4" Type="http://schemas.openxmlformats.org/officeDocument/2006/relationships/oleObject" Target="../embeddings/oleObject29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5" Type="http://schemas.openxmlformats.org/officeDocument/2006/relationships/oleObject" Target="../embeddings/oleObject32.bin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.bin"/><Relationship Id="rId3" Type="http://schemas.openxmlformats.org/officeDocument/2006/relationships/notesSlide" Target="../notesSlides/notesSlide36.xml"/><Relationship Id="rId7" Type="http://schemas.openxmlformats.org/officeDocument/2006/relationships/oleObject" Target="../embeddings/oleObject3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35.bin"/><Relationship Id="rId5" Type="http://schemas.openxmlformats.org/officeDocument/2006/relationships/oleObject" Target="../embeddings/oleObject34.bin"/><Relationship Id="rId4" Type="http://schemas.openxmlformats.org/officeDocument/2006/relationships/oleObject" Target="../embeddings/oleObject33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0.vml"/><Relationship Id="rId5" Type="http://schemas.openxmlformats.org/officeDocument/2006/relationships/oleObject" Target="../embeddings/oleObject39.bin"/><Relationship Id="rId4" Type="http://schemas.openxmlformats.org/officeDocument/2006/relationships/oleObject" Target="../embeddings/oleObject38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oleObject3.bin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z="2400" smtClean="0"/>
              <a:t>Digital Image Processing</a:t>
            </a:r>
            <a:r>
              <a:rPr smtClean="0"/>
              <a:t/>
            </a:r>
            <a:br>
              <a:rPr smtClean="0"/>
            </a:br>
            <a:r>
              <a:rPr sz="54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Segmentation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6150" y="5640388"/>
            <a:ext cx="74168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0115" name="Text Box 3"/>
          <p:cNvSpPr txBox="1">
            <a:spLocks noChangeArrowheads="1"/>
          </p:cNvSpPr>
          <p:nvPr/>
        </p:nvSpPr>
        <p:spPr bwMode="auto">
          <a:xfrm>
            <a:off x="2386013" y="500063"/>
            <a:ext cx="43910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folHlink"/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Detection of Discontinuities</a:t>
            </a:r>
          </a:p>
          <a:p>
            <a:pPr algn="ctr">
              <a:defRPr/>
            </a:pPr>
            <a:r>
              <a:rPr lang="en-US" altLang="zh-TW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Edge Detection</a:t>
            </a:r>
          </a:p>
        </p:txBody>
      </p:sp>
      <p:graphicFrame>
        <p:nvGraphicFramePr>
          <p:cNvPr id="5122" name="Object 5"/>
          <p:cNvGraphicFramePr>
            <a:graphicFrameLocks noChangeAspect="1"/>
          </p:cNvGraphicFramePr>
          <p:nvPr/>
        </p:nvGraphicFramePr>
        <p:xfrm>
          <a:off x="1803400" y="1397000"/>
          <a:ext cx="5583238" cy="4197350"/>
        </p:xfrm>
        <a:graphic>
          <a:graphicData uri="http://schemas.openxmlformats.org/presentationml/2006/ole">
            <p:oleObj spid="_x0000_s5122" name="Image" r:id="rId5" imgW="6438095" imgH="4838095" progId="">
              <p:embed/>
            </p:oleObj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10</a:t>
            </a:fld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65" name="Text Box 5"/>
          <p:cNvSpPr txBox="1">
            <a:spLocks noChangeArrowheads="1"/>
          </p:cNvSpPr>
          <p:nvPr/>
        </p:nvSpPr>
        <p:spPr bwMode="auto">
          <a:xfrm>
            <a:off x="2386013" y="500063"/>
            <a:ext cx="43910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folHlink"/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Detection of Discontinuities</a:t>
            </a:r>
          </a:p>
          <a:p>
            <a:pPr algn="ctr">
              <a:defRPr/>
            </a:pPr>
            <a:r>
              <a:rPr lang="en-US" altLang="zh-TW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Gradient Operators</a:t>
            </a:r>
          </a:p>
        </p:txBody>
      </p:sp>
      <p:sp>
        <p:nvSpPr>
          <p:cNvPr id="6150" name="Rectangle 7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457200" y="1600200"/>
            <a:ext cx="8235950" cy="45259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800" smtClean="0">
                <a:ea typeface="新細明體" pitchFamily="18" charset="-120"/>
              </a:rPr>
              <a:t>First-order derivatives:</a:t>
            </a:r>
          </a:p>
          <a:p>
            <a:pPr lvl="1"/>
            <a:r>
              <a:rPr lang="en-US" altLang="zh-TW" sz="2400" smtClean="0">
                <a:ea typeface="新細明體" pitchFamily="18" charset="-120"/>
              </a:rPr>
              <a:t>The gradient of an image </a:t>
            </a:r>
            <a:r>
              <a:rPr lang="en-US" altLang="zh-TW" sz="2400" i="1" smtClean="0">
                <a:ea typeface="新細明體" pitchFamily="18" charset="-120"/>
              </a:rPr>
              <a:t>f</a:t>
            </a:r>
            <a:r>
              <a:rPr lang="en-US" altLang="zh-TW" sz="2400" smtClean="0">
                <a:ea typeface="新細明體" pitchFamily="18" charset="-120"/>
              </a:rPr>
              <a:t>(</a:t>
            </a:r>
            <a:r>
              <a:rPr lang="en-US" altLang="zh-TW" sz="2400" i="1" smtClean="0">
                <a:ea typeface="新細明體" pitchFamily="18" charset="-120"/>
              </a:rPr>
              <a:t>x</a:t>
            </a:r>
            <a:r>
              <a:rPr lang="en-US" altLang="zh-TW" sz="2400" smtClean="0">
                <a:ea typeface="新細明體" pitchFamily="18" charset="-120"/>
              </a:rPr>
              <a:t>,</a:t>
            </a:r>
            <a:r>
              <a:rPr lang="en-US" altLang="zh-TW" sz="2400" i="1" smtClean="0">
                <a:ea typeface="新細明體" pitchFamily="18" charset="-120"/>
              </a:rPr>
              <a:t>y</a:t>
            </a:r>
            <a:r>
              <a:rPr lang="en-US" altLang="zh-TW" sz="2400" smtClean="0">
                <a:ea typeface="新細明體" pitchFamily="18" charset="-120"/>
              </a:rPr>
              <a:t>) at location (</a:t>
            </a:r>
            <a:r>
              <a:rPr lang="en-US" altLang="zh-TW" sz="2400" i="1" smtClean="0">
                <a:ea typeface="新細明體" pitchFamily="18" charset="-120"/>
              </a:rPr>
              <a:t>x</a:t>
            </a:r>
            <a:r>
              <a:rPr lang="en-US" altLang="zh-TW" sz="2400" smtClean="0">
                <a:ea typeface="新細明體" pitchFamily="18" charset="-120"/>
              </a:rPr>
              <a:t>,</a:t>
            </a:r>
            <a:r>
              <a:rPr lang="en-US" altLang="zh-TW" sz="2400" i="1" smtClean="0">
                <a:ea typeface="新細明體" pitchFamily="18" charset="-120"/>
              </a:rPr>
              <a:t>y</a:t>
            </a:r>
            <a:r>
              <a:rPr lang="en-US" altLang="zh-TW" sz="2400" smtClean="0">
                <a:ea typeface="新細明體" pitchFamily="18" charset="-120"/>
              </a:rPr>
              <a:t>) is defined as the </a:t>
            </a:r>
            <a:r>
              <a:rPr lang="en-US" altLang="zh-TW" sz="2400" smtClean="0">
                <a:solidFill>
                  <a:srgbClr val="FF0000"/>
                </a:solidFill>
                <a:ea typeface="新細明體" pitchFamily="18" charset="-120"/>
              </a:rPr>
              <a:t>vector</a:t>
            </a:r>
            <a:r>
              <a:rPr lang="en-US" altLang="zh-TW" sz="2400" smtClean="0">
                <a:ea typeface="新細明體" pitchFamily="18" charset="-120"/>
              </a:rPr>
              <a:t>:</a:t>
            </a:r>
          </a:p>
          <a:p>
            <a:pPr lvl="1"/>
            <a:endParaRPr lang="en-US" altLang="zh-TW" sz="2400" smtClean="0">
              <a:ea typeface="新細明體" pitchFamily="18" charset="-120"/>
            </a:endParaRPr>
          </a:p>
          <a:p>
            <a:pPr lvl="1"/>
            <a:endParaRPr lang="en-US" altLang="zh-TW" sz="2400" smtClean="0">
              <a:ea typeface="新細明體" pitchFamily="18" charset="-120"/>
            </a:endParaRPr>
          </a:p>
          <a:p>
            <a:pPr lvl="1"/>
            <a:endParaRPr lang="en-US" altLang="zh-TW" sz="2400" smtClean="0">
              <a:ea typeface="新細明體" pitchFamily="18" charset="-120"/>
            </a:endParaRPr>
          </a:p>
          <a:p>
            <a:pPr lvl="1"/>
            <a:r>
              <a:rPr lang="en-US" altLang="zh-TW" sz="2400" smtClean="0">
                <a:ea typeface="新細明體" pitchFamily="18" charset="-120"/>
              </a:rPr>
              <a:t>The </a:t>
            </a:r>
            <a:r>
              <a:rPr lang="en-US" altLang="zh-TW" sz="2400" smtClean="0">
                <a:solidFill>
                  <a:srgbClr val="FF0000"/>
                </a:solidFill>
                <a:ea typeface="新細明體" pitchFamily="18" charset="-120"/>
              </a:rPr>
              <a:t>magnitude</a:t>
            </a:r>
            <a:r>
              <a:rPr lang="en-US" altLang="zh-TW" sz="2400" smtClean="0">
                <a:ea typeface="新細明體" pitchFamily="18" charset="-120"/>
              </a:rPr>
              <a:t> of this vector:</a:t>
            </a:r>
          </a:p>
          <a:p>
            <a:pPr lvl="1"/>
            <a:endParaRPr lang="en-US" altLang="zh-TW" sz="2400" smtClean="0">
              <a:ea typeface="新細明體" pitchFamily="18" charset="-120"/>
            </a:endParaRPr>
          </a:p>
          <a:p>
            <a:pPr lvl="1"/>
            <a:r>
              <a:rPr lang="en-US" altLang="zh-TW" sz="2400" smtClean="0">
                <a:ea typeface="新細明體" pitchFamily="18" charset="-120"/>
              </a:rPr>
              <a:t>The </a:t>
            </a:r>
            <a:r>
              <a:rPr lang="en-US" altLang="zh-TW" sz="2400" smtClean="0">
                <a:solidFill>
                  <a:srgbClr val="FF0000"/>
                </a:solidFill>
                <a:ea typeface="新細明體" pitchFamily="18" charset="-120"/>
              </a:rPr>
              <a:t>direction</a:t>
            </a:r>
            <a:r>
              <a:rPr lang="en-US" altLang="zh-TW" sz="2400" smtClean="0">
                <a:ea typeface="新細明體" pitchFamily="18" charset="-120"/>
              </a:rPr>
              <a:t> of this vector:</a:t>
            </a:r>
          </a:p>
        </p:txBody>
      </p:sp>
      <p:graphicFrame>
        <p:nvGraphicFramePr>
          <p:cNvPr id="6146" name="Object 8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886075" y="2689225"/>
          <a:ext cx="3130550" cy="1473200"/>
        </p:xfrm>
        <a:graphic>
          <a:graphicData uri="http://schemas.openxmlformats.org/presentationml/2006/ole">
            <p:oleObj spid="_x0000_s6146" name="方程式" r:id="rId4" imgW="1079280" imgH="507960" progId="Equation.3">
              <p:embed/>
            </p:oleObj>
          </a:graphicData>
        </a:graphic>
      </p:graphicFrame>
      <p:graphicFrame>
        <p:nvGraphicFramePr>
          <p:cNvPr id="6147" name="Object 11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4991100" y="4164013"/>
          <a:ext cx="3632200" cy="614362"/>
        </p:xfrm>
        <a:graphic>
          <a:graphicData uri="http://schemas.openxmlformats.org/presentationml/2006/ole">
            <p:oleObj spid="_x0000_s6147" name="方程式" r:id="rId5" imgW="1726920" imgH="291960" progId="Equation.3">
              <p:embed/>
            </p:oleObj>
          </a:graphicData>
        </a:graphic>
      </p:graphicFrame>
      <p:graphicFrame>
        <p:nvGraphicFramePr>
          <p:cNvPr id="6148" name="Object 14"/>
          <p:cNvGraphicFramePr>
            <a:graphicFrameLocks noChangeAspect="1"/>
          </p:cNvGraphicFramePr>
          <p:nvPr/>
        </p:nvGraphicFramePr>
        <p:xfrm>
          <a:off x="5040313" y="4872038"/>
          <a:ext cx="2703512" cy="1081087"/>
        </p:xfrm>
        <a:graphic>
          <a:graphicData uri="http://schemas.openxmlformats.org/presentationml/2006/ole">
            <p:oleObj spid="_x0000_s6148" name="方程式" r:id="rId6" imgW="1269720" imgH="50796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139" name="Text Box 3"/>
          <p:cNvSpPr txBox="1">
            <a:spLocks noChangeArrowheads="1"/>
          </p:cNvSpPr>
          <p:nvPr/>
        </p:nvSpPr>
        <p:spPr bwMode="auto">
          <a:xfrm>
            <a:off x="2386013" y="500063"/>
            <a:ext cx="43910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folHlink"/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Detection of Discontinuities</a:t>
            </a:r>
          </a:p>
          <a:p>
            <a:pPr algn="ctr">
              <a:defRPr/>
            </a:pPr>
            <a:r>
              <a:rPr lang="en-US" altLang="zh-TW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Gradient Operators</a:t>
            </a:r>
          </a:p>
        </p:txBody>
      </p:sp>
      <p:grpSp>
        <p:nvGrpSpPr>
          <p:cNvPr id="7172" name="Group 12"/>
          <p:cNvGrpSpPr>
            <a:grpSpLocks/>
          </p:cNvGrpSpPr>
          <p:nvPr/>
        </p:nvGrpSpPr>
        <p:grpSpPr bwMode="auto">
          <a:xfrm>
            <a:off x="417513" y="1681163"/>
            <a:ext cx="7600950" cy="4981575"/>
            <a:chOff x="263" y="1059"/>
            <a:chExt cx="4788" cy="3138"/>
          </a:xfrm>
        </p:grpSpPr>
        <p:graphicFrame>
          <p:nvGraphicFramePr>
            <p:cNvPr id="7170" name="Object 4"/>
            <p:cNvGraphicFramePr>
              <a:graphicFrameLocks noChangeAspect="1"/>
            </p:cNvGraphicFramePr>
            <p:nvPr/>
          </p:nvGraphicFramePr>
          <p:xfrm>
            <a:off x="2948" y="1059"/>
            <a:ext cx="2103" cy="3138"/>
          </p:xfrm>
          <a:graphic>
            <a:graphicData uri="http://schemas.openxmlformats.org/presentationml/2006/ole">
              <p:oleObj spid="_x0000_s7170" name="Image" r:id="rId4" imgW="4253968" imgH="6349206" progId="">
                <p:embed/>
              </p:oleObj>
            </a:graphicData>
          </a:graphic>
        </p:graphicFrame>
        <p:sp>
          <p:nvSpPr>
            <p:cNvPr id="7173" name="Text Box 6"/>
            <p:cNvSpPr txBox="1">
              <a:spLocks noChangeArrowheads="1"/>
            </p:cNvSpPr>
            <p:nvPr/>
          </p:nvSpPr>
          <p:spPr bwMode="auto">
            <a:xfrm>
              <a:off x="263" y="1211"/>
              <a:ext cx="261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pitchFamily="18" charset="-120"/>
                </a:rPr>
                <a:t>Roberts cross-gradient operators</a:t>
              </a:r>
            </a:p>
          </p:txBody>
        </p:sp>
        <p:sp>
          <p:nvSpPr>
            <p:cNvPr id="7174" name="Text Box 7"/>
            <p:cNvSpPr txBox="1">
              <a:spLocks noChangeArrowheads="1"/>
            </p:cNvSpPr>
            <p:nvPr/>
          </p:nvSpPr>
          <p:spPr bwMode="auto">
            <a:xfrm>
              <a:off x="691" y="2329"/>
              <a:ext cx="143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pitchFamily="18" charset="-120"/>
                </a:rPr>
                <a:t>Prewitt operators</a:t>
              </a:r>
            </a:p>
          </p:txBody>
        </p:sp>
        <p:sp>
          <p:nvSpPr>
            <p:cNvPr id="7175" name="Text Box 8"/>
            <p:cNvSpPr txBox="1">
              <a:spLocks noChangeArrowheads="1"/>
            </p:cNvSpPr>
            <p:nvPr/>
          </p:nvSpPr>
          <p:spPr bwMode="auto">
            <a:xfrm>
              <a:off x="799" y="3323"/>
              <a:ext cx="131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pitchFamily="18" charset="-120"/>
                </a:rPr>
                <a:t>Sobel operators</a:t>
              </a:r>
            </a:p>
          </p:txBody>
        </p:sp>
        <p:sp>
          <p:nvSpPr>
            <p:cNvPr id="7176" name="AutoShape 9"/>
            <p:cNvSpPr>
              <a:spLocks noChangeArrowheads="1"/>
            </p:cNvSpPr>
            <p:nvPr/>
          </p:nvSpPr>
          <p:spPr bwMode="auto">
            <a:xfrm>
              <a:off x="2927" y="1313"/>
              <a:ext cx="293" cy="141"/>
            </a:xfrm>
            <a:prstGeom prst="rightArrow">
              <a:avLst>
                <a:gd name="adj1" fmla="val 50000"/>
                <a:gd name="adj2" fmla="val 51950"/>
              </a:avLst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7" name="AutoShape 10"/>
            <p:cNvSpPr>
              <a:spLocks noChangeArrowheads="1"/>
            </p:cNvSpPr>
            <p:nvPr/>
          </p:nvSpPr>
          <p:spPr bwMode="auto">
            <a:xfrm>
              <a:off x="2383" y="3413"/>
              <a:ext cx="293" cy="141"/>
            </a:xfrm>
            <a:prstGeom prst="rightArrow">
              <a:avLst>
                <a:gd name="adj1" fmla="val 50000"/>
                <a:gd name="adj2" fmla="val 51950"/>
              </a:avLst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8" name="AutoShape 11"/>
            <p:cNvSpPr>
              <a:spLocks noChangeArrowheads="1"/>
            </p:cNvSpPr>
            <p:nvPr/>
          </p:nvSpPr>
          <p:spPr bwMode="auto">
            <a:xfrm>
              <a:off x="2396" y="2407"/>
              <a:ext cx="293" cy="141"/>
            </a:xfrm>
            <a:prstGeom prst="rightArrow">
              <a:avLst>
                <a:gd name="adj1" fmla="val 50000"/>
                <a:gd name="adj2" fmla="val 51950"/>
              </a:avLst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12</a:t>
            </a:fld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212" name="Text Box 4"/>
          <p:cNvSpPr txBox="1">
            <a:spLocks noChangeArrowheads="1"/>
          </p:cNvSpPr>
          <p:nvPr/>
        </p:nvSpPr>
        <p:spPr bwMode="auto">
          <a:xfrm>
            <a:off x="2386013" y="500063"/>
            <a:ext cx="43910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folHlink"/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Detection of Discontinuities</a:t>
            </a:r>
          </a:p>
          <a:p>
            <a:pPr algn="ctr">
              <a:defRPr/>
            </a:pPr>
            <a:r>
              <a:rPr lang="en-US" altLang="zh-TW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Gradient Operators</a:t>
            </a:r>
          </a:p>
        </p:txBody>
      </p:sp>
      <p:grpSp>
        <p:nvGrpSpPr>
          <p:cNvPr id="8196" name="Group 10"/>
          <p:cNvGrpSpPr>
            <a:grpSpLocks/>
          </p:cNvGrpSpPr>
          <p:nvPr/>
        </p:nvGrpSpPr>
        <p:grpSpPr bwMode="auto">
          <a:xfrm>
            <a:off x="374650" y="1755775"/>
            <a:ext cx="7818438" cy="4748213"/>
            <a:chOff x="236" y="1106"/>
            <a:chExt cx="4925" cy="2991"/>
          </a:xfrm>
        </p:grpSpPr>
        <p:graphicFrame>
          <p:nvGraphicFramePr>
            <p:cNvPr id="8194" name="Object 9"/>
            <p:cNvGraphicFramePr>
              <a:graphicFrameLocks noChangeAspect="1"/>
            </p:cNvGraphicFramePr>
            <p:nvPr/>
          </p:nvGraphicFramePr>
          <p:xfrm>
            <a:off x="1356" y="1106"/>
            <a:ext cx="3805" cy="2991"/>
          </p:xfrm>
          <a:graphic>
            <a:graphicData uri="http://schemas.openxmlformats.org/presentationml/2006/ole">
              <p:oleObj spid="_x0000_s8194" name="Image" r:id="rId4" imgW="6641270" imgH="5219048" progId="">
                <p:embed/>
              </p:oleObj>
            </a:graphicData>
          </a:graphic>
        </p:graphicFrame>
        <p:sp>
          <p:nvSpPr>
            <p:cNvPr id="8197" name="Text Box 5"/>
            <p:cNvSpPr txBox="1">
              <a:spLocks noChangeArrowheads="1"/>
            </p:cNvSpPr>
            <p:nvPr/>
          </p:nvSpPr>
          <p:spPr bwMode="auto">
            <a:xfrm>
              <a:off x="236" y="1478"/>
              <a:ext cx="2011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pitchFamily="18" charset="-120"/>
                </a:rPr>
                <a:t>Prewitt masks for </a:t>
              </a:r>
            </a:p>
            <a:p>
              <a:r>
                <a:rPr lang="en-US" altLang="zh-TW">
                  <a:ea typeface="新細明體" pitchFamily="18" charset="-120"/>
                </a:rPr>
                <a:t>detecting diagonal edges</a:t>
              </a:r>
            </a:p>
          </p:txBody>
        </p:sp>
        <p:sp>
          <p:nvSpPr>
            <p:cNvPr id="8198" name="Text Box 6"/>
            <p:cNvSpPr txBox="1">
              <a:spLocks noChangeArrowheads="1"/>
            </p:cNvSpPr>
            <p:nvPr/>
          </p:nvSpPr>
          <p:spPr bwMode="auto">
            <a:xfrm>
              <a:off x="269" y="2757"/>
              <a:ext cx="2011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pitchFamily="18" charset="-120"/>
                </a:rPr>
                <a:t>Sobel masks for </a:t>
              </a:r>
            </a:p>
            <a:p>
              <a:r>
                <a:rPr lang="en-US" altLang="zh-TW">
                  <a:ea typeface="新細明體" pitchFamily="18" charset="-120"/>
                </a:rPr>
                <a:t>detecting diagonal edges</a:t>
              </a:r>
            </a:p>
          </p:txBody>
        </p:sp>
        <p:sp>
          <p:nvSpPr>
            <p:cNvPr id="8199" name="AutoShape 7"/>
            <p:cNvSpPr>
              <a:spLocks noChangeArrowheads="1"/>
            </p:cNvSpPr>
            <p:nvPr/>
          </p:nvSpPr>
          <p:spPr bwMode="auto">
            <a:xfrm>
              <a:off x="2080" y="2894"/>
              <a:ext cx="293" cy="141"/>
            </a:xfrm>
            <a:prstGeom prst="rightArrow">
              <a:avLst>
                <a:gd name="adj1" fmla="val 50000"/>
                <a:gd name="adj2" fmla="val 51950"/>
              </a:avLst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0" name="AutoShape 8"/>
            <p:cNvSpPr>
              <a:spLocks noChangeArrowheads="1"/>
            </p:cNvSpPr>
            <p:nvPr/>
          </p:nvSpPr>
          <p:spPr bwMode="auto">
            <a:xfrm>
              <a:off x="2103" y="1642"/>
              <a:ext cx="293" cy="141"/>
            </a:xfrm>
            <a:prstGeom prst="rightArrow">
              <a:avLst>
                <a:gd name="adj1" fmla="val 50000"/>
                <a:gd name="adj2" fmla="val 51950"/>
              </a:avLst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13</a:t>
            </a:fld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5450" y="1554163"/>
            <a:ext cx="8289925" cy="504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218" name="Object 4"/>
          <p:cNvGraphicFramePr>
            <a:graphicFrameLocks noChangeAspect="1"/>
          </p:cNvGraphicFramePr>
          <p:nvPr/>
        </p:nvGraphicFramePr>
        <p:xfrm>
          <a:off x="403225" y="4395788"/>
          <a:ext cx="1497013" cy="444500"/>
        </p:xfrm>
        <a:graphic>
          <a:graphicData uri="http://schemas.openxmlformats.org/presentationml/2006/ole">
            <p:oleObj spid="_x0000_s9218" name="方程式" r:id="rId5" imgW="939600" imgH="279360" progId="Equation.3">
              <p:embed/>
            </p:oleObj>
          </a:graphicData>
        </a:graphic>
      </p:graphicFrame>
      <p:sp>
        <p:nvSpPr>
          <p:cNvPr id="608261" name="Text Box 5"/>
          <p:cNvSpPr txBox="1">
            <a:spLocks noChangeArrowheads="1"/>
          </p:cNvSpPr>
          <p:nvPr/>
        </p:nvSpPr>
        <p:spPr bwMode="auto">
          <a:xfrm>
            <a:off x="2239963" y="500063"/>
            <a:ext cx="468471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folHlink"/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Detection of Discontinuities</a:t>
            </a:r>
          </a:p>
          <a:p>
            <a:pPr algn="ctr">
              <a:defRPr/>
            </a:pPr>
            <a:r>
              <a:rPr lang="en-US" altLang="zh-TW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Gradient Operators: Example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14</a:t>
            </a:fld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2138" y="1617663"/>
            <a:ext cx="8170862" cy="4941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0308" name="Text Box 4"/>
          <p:cNvSpPr txBox="1">
            <a:spLocks noChangeArrowheads="1"/>
          </p:cNvSpPr>
          <p:nvPr/>
        </p:nvSpPr>
        <p:spPr bwMode="auto">
          <a:xfrm>
            <a:off x="2239963" y="500063"/>
            <a:ext cx="468471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folHlink"/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Detection of Discontinuities</a:t>
            </a:r>
          </a:p>
          <a:p>
            <a:pPr algn="ctr">
              <a:defRPr/>
            </a:pPr>
            <a:r>
              <a:rPr lang="en-US" altLang="zh-TW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Gradient Operators: Example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15</a:t>
            </a:fld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9900" y="1720850"/>
            <a:ext cx="8450263" cy="261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2356" name="Text Box 4"/>
          <p:cNvSpPr txBox="1">
            <a:spLocks noChangeArrowheads="1"/>
          </p:cNvSpPr>
          <p:nvPr/>
        </p:nvSpPr>
        <p:spPr bwMode="auto">
          <a:xfrm>
            <a:off x="2239963" y="500063"/>
            <a:ext cx="468471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folHlink"/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Detection of Discontinuities</a:t>
            </a:r>
          </a:p>
          <a:p>
            <a:pPr algn="ctr">
              <a:defRPr/>
            </a:pPr>
            <a:r>
              <a:rPr lang="en-US" altLang="zh-TW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Gradient Operators: Example</a:t>
            </a:r>
          </a:p>
        </p:txBody>
      </p:sp>
      <p:graphicFrame>
        <p:nvGraphicFramePr>
          <p:cNvPr id="10242" name="Object 5"/>
          <p:cNvGraphicFramePr>
            <a:graphicFrameLocks noChangeAspect="1"/>
          </p:cNvGraphicFramePr>
          <p:nvPr/>
        </p:nvGraphicFramePr>
        <p:xfrm>
          <a:off x="1039813" y="4370388"/>
          <a:ext cx="2057400" cy="2044700"/>
        </p:xfrm>
        <a:graphic>
          <a:graphicData uri="http://schemas.openxmlformats.org/presentationml/2006/ole">
            <p:oleObj spid="_x0000_s10242" name="Image" r:id="rId5" imgW="2057143" imgH="2044444" progId="">
              <p:embed/>
            </p:oleObj>
          </a:graphicData>
        </a:graphic>
      </p:graphicFrame>
      <p:graphicFrame>
        <p:nvGraphicFramePr>
          <p:cNvPr id="10243" name="Object 6"/>
          <p:cNvGraphicFramePr>
            <a:graphicFrameLocks noChangeAspect="1"/>
          </p:cNvGraphicFramePr>
          <p:nvPr/>
        </p:nvGraphicFramePr>
        <p:xfrm>
          <a:off x="4672013" y="4371975"/>
          <a:ext cx="2019300" cy="2044700"/>
        </p:xfrm>
        <a:graphic>
          <a:graphicData uri="http://schemas.openxmlformats.org/presentationml/2006/ole">
            <p:oleObj spid="_x0000_s10243" name="Image" r:id="rId6" imgW="2019048" imgH="2044444" progId="">
              <p:embed/>
            </p:oleObj>
          </a:graphicData>
        </a:graphic>
      </p:graphicFrame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16</a:t>
            </a:fld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234" name="Text Box 2"/>
          <p:cNvSpPr txBox="1">
            <a:spLocks noChangeArrowheads="1"/>
          </p:cNvSpPr>
          <p:nvPr/>
        </p:nvSpPr>
        <p:spPr bwMode="auto">
          <a:xfrm>
            <a:off x="2386013" y="500063"/>
            <a:ext cx="43910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folHlink"/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Detection of Discontinuities</a:t>
            </a:r>
          </a:p>
          <a:p>
            <a:pPr algn="ctr">
              <a:defRPr/>
            </a:pPr>
            <a:r>
              <a:rPr lang="en-US" altLang="zh-TW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Gradient Operators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457200" y="1600200"/>
            <a:ext cx="8235950" cy="45259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800" smtClean="0">
                <a:ea typeface="新細明體" pitchFamily="18" charset="-120"/>
              </a:rPr>
              <a:t>Second-order derivatives: (The Laplacian)</a:t>
            </a:r>
          </a:p>
          <a:p>
            <a:pPr lvl="1"/>
            <a:r>
              <a:rPr lang="en-US" altLang="zh-TW" sz="2400" smtClean="0">
                <a:ea typeface="新細明體" pitchFamily="18" charset="-120"/>
              </a:rPr>
              <a:t>The Laplacian of an 2D function  </a:t>
            </a:r>
            <a:r>
              <a:rPr lang="en-US" altLang="zh-TW" sz="2400" i="1" smtClean="0">
                <a:ea typeface="新細明體" pitchFamily="18" charset="-120"/>
              </a:rPr>
              <a:t>f</a:t>
            </a:r>
            <a:r>
              <a:rPr lang="en-US" altLang="zh-TW" sz="2400" smtClean="0">
                <a:ea typeface="新細明體" pitchFamily="18" charset="-120"/>
              </a:rPr>
              <a:t>(</a:t>
            </a:r>
            <a:r>
              <a:rPr lang="en-US" altLang="zh-TW" sz="2400" i="1" smtClean="0">
                <a:ea typeface="新細明體" pitchFamily="18" charset="-120"/>
              </a:rPr>
              <a:t>x</a:t>
            </a:r>
            <a:r>
              <a:rPr lang="en-US" altLang="zh-TW" sz="2400" smtClean="0">
                <a:ea typeface="新細明體" pitchFamily="18" charset="-120"/>
              </a:rPr>
              <a:t>,</a:t>
            </a:r>
            <a:r>
              <a:rPr lang="en-US" altLang="zh-TW" sz="2400" i="1" smtClean="0">
                <a:ea typeface="新細明體" pitchFamily="18" charset="-120"/>
              </a:rPr>
              <a:t>y</a:t>
            </a:r>
            <a:r>
              <a:rPr lang="en-US" altLang="zh-TW" sz="2400" smtClean="0">
                <a:ea typeface="新細明體" pitchFamily="18" charset="-120"/>
              </a:rPr>
              <a:t>) is defined as </a:t>
            </a:r>
          </a:p>
          <a:p>
            <a:pPr lvl="1"/>
            <a:endParaRPr lang="en-US" altLang="zh-TW" sz="2400" smtClean="0">
              <a:ea typeface="新細明體" pitchFamily="18" charset="-120"/>
            </a:endParaRPr>
          </a:p>
          <a:p>
            <a:pPr lvl="1"/>
            <a:endParaRPr lang="en-US" altLang="zh-TW" sz="2400" smtClean="0">
              <a:ea typeface="新細明體" pitchFamily="18" charset="-120"/>
            </a:endParaRPr>
          </a:p>
          <a:p>
            <a:pPr lvl="1"/>
            <a:r>
              <a:rPr lang="en-US" altLang="zh-TW" sz="2400" smtClean="0">
                <a:ea typeface="新細明體" pitchFamily="18" charset="-120"/>
              </a:rPr>
              <a:t>Two forms in practice:</a:t>
            </a:r>
          </a:p>
          <a:p>
            <a:pPr lvl="1"/>
            <a:endParaRPr lang="en-US" altLang="zh-TW" sz="2400" smtClean="0">
              <a:ea typeface="新細明體" pitchFamily="18" charset="-120"/>
            </a:endParaRPr>
          </a:p>
          <a:p>
            <a:pPr lvl="1"/>
            <a:endParaRPr lang="en-US" altLang="zh-TW" sz="2400" smtClean="0">
              <a:ea typeface="新細明體" pitchFamily="18" charset="-120"/>
            </a:endParaRPr>
          </a:p>
        </p:txBody>
      </p:sp>
      <p:graphicFrame>
        <p:nvGraphicFramePr>
          <p:cNvPr id="11266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851025" y="2547938"/>
          <a:ext cx="2203450" cy="857250"/>
        </p:xfrm>
        <a:graphic>
          <a:graphicData uri="http://schemas.openxmlformats.org/presentationml/2006/ole">
            <p:oleObj spid="_x0000_s11266" name="方程式" r:id="rId4" imgW="1143000" imgH="444240" progId="Equation.3">
              <p:embed/>
            </p:oleObj>
          </a:graphicData>
        </a:graphic>
      </p:graphicFrame>
      <p:pic>
        <p:nvPicPr>
          <p:cNvPr id="11269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4013" y="3979863"/>
            <a:ext cx="8102600" cy="204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04" name="Text Box 4"/>
          <p:cNvSpPr txBox="1">
            <a:spLocks noChangeArrowheads="1"/>
          </p:cNvSpPr>
          <p:nvPr/>
        </p:nvSpPr>
        <p:spPr bwMode="auto">
          <a:xfrm>
            <a:off x="2386013" y="500063"/>
            <a:ext cx="43910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folHlink"/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Detection of Discontinuities</a:t>
            </a:r>
          </a:p>
          <a:p>
            <a:pPr algn="ctr">
              <a:defRPr/>
            </a:pPr>
            <a:r>
              <a:rPr lang="en-US" altLang="zh-TW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Gradient Operators</a:t>
            </a:r>
          </a:p>
        </p:txBody>
      </p:sp>
      <p:sp>
        <p:nvSpPr>
          <p:cNvPr id="12293" name="Rectangle 6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457200" y="1600200"/>
            <a:ext cx="8280400" cy="5257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400" smtClean="0">
                <a:ea typeface="新細明體" pitchFamily="18" charset="-120"/>
              </a:rPr>
              <a:t>Consider the function:</a:t>
            </a:r>
          </a:p>
          <a:p>
            <a:endParaRPr lang="en-US" altLang="zh-TW" sz="2400" smtClean="0">
              <a:ea typeface="新細明體" pitchFamily="18" charset="-120"/>
            </a:endParaRPr>
          </a:p>
          <a:p>
            <a:endParaRPr lang="en-US" altLang="zh-TW" sz="2400" smtClean="0">
              <a:ea typeface="新細明體" pitchFamily="18" charset="-120"/>
            </a:endParaRPr>
          </a:p>
          <a:p>
            <a:endParaRPr lang="en-US" altLang="zh-TW" sz="2400" smtClean="0">
              <a:ea typeface="新細明體" pitchFamily="18" charset="-120"/>
            </a:endParaRPr>
          </a:p>
          <a:p>
            <a:r>
              <a:rPr lang="en-US" altLang="zh-TW" sz="2400" smtClean="0">
                <a:ea typeface="新細明體" pitchFamily="18" charset="-120"/>
              </a:rPr>
              <a:t>The Laplacian of </a:t>
            </a:r>
            <a:r>
              <a:rPr lang="en-US" altLang="zh-TW" sz="2400" i="1" smtClean="0">
                <a:ea typeface="新細明體" pitchFamily="18" charset="-120"/>
              </a:rPr>
              <a:t>h</a:t>
            </a:r>
            <a:r>
              <a:rPr lang="en-US" altLang="zh-TW" sz="2400" smtClean="0">
                <a:ea typeface="新細明體" pitchFamily="18" charset="-120"/>
              </a:rPr>
              <a:t> is</a:t>
            </a:r>
          </a:p>
          <a:p>
            <a:endParaRPr lang="en-US" altLang="zh-TW" sz="2400" smtClean="0">
              <a:ea typeface="新細明體" pitchFamily="18" charset="-120"/>
            </a:endParaRPr>
          </a:p>
          <a:p>
            <a:endParaRPr lang="en-US" altLang="zh-TW" sz="2400" smtClean="0">
              <a:ea typeface="新細明體" pitchFamily="18" charset="-120"/>
            </a:endParaRPr>
          </a:p>
          <a:p>
            <a:endParaRPr lang="en-US" altLang="zh-TW" sz="2400" smtClean="0">
              <a:ea typeface="新細明體" pitchFamily="18" charset="-120"/>
            </a:endParaRPr>
          </a:p>
          <a:p>
            <a:r>
              <a:rPr lang="en-US" altLang="zh-TW" sz="2400" smtClean="0">
                <a:ea typeface="新細明體" pitchFamily="18" charset="-120"/>
              </a:rPr>
              <a:t>The Laplacian of a Gaussian sometimes is called the </a:t>
            </a:r>
            <a:r>
              <a:rPr lang="en-US" altLang="zh-TW" sz="2400" smtClean="0">
                <a:solidFill>
                  <a:srgbClr val="FF0000"/>
                </a:solidFill>
                <a:ea typeface="新細明體" pitchFamily="18" charset="-120"/>
              </a:rPr>
              <a:t>Mexican hat function. </a:t>
            </a:r>
            <a:r>
              <a:rPr lang="en-US" altLang="zh-TW" sz="2400" smtClean="0">
                <a:ea typeface="新細明體" pitchFamily="18" charset="-120"/>
              </a:rPr>
              <a:t>It also can be computed by</a:t>
            </a:r>
            <a:r>
              <a:rPr lang="en-US" altLang="zh-TW" sz="2400" smtClean="0">
                <a:solidFill>
                  <a:srgbClr val="FF0000"/>
                </a:solidFill>
                <a:ea typeface="新細明體" pitchFamily="18" charset="-120"/>
              </a:rPr>
              <a:t> smoothing the image with the Gaussian smoothing mask, followed by application of the Laplacian mask.</a:t>
            </a:r>
          </a:p>
          <a:p>
            <a:endParaRPr lang="en-US" altLang="zh-TW" sz="2400" smtClean="0">
              <a:solidFill>
                <a:srgbClr val="FF0000"/>
              </a:solidFill>
              <a:ea typeface="新細明體" pitchFamily="18" charset="-120"/>
            </a:endParaRPr>
          </a:p>
        </p:txBody>
      </p:sp>
      <p:graphicFrame>
        <p:nvGraphicFramePr>
          <p:cNvPr id="12290" name="Object 7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474788" y="2058988"/>
          <a:ext cx="5981700" cy="1130300"/>
        </p:xfrm>
        <a:graphic>
          <a:graphicData uri="http://schemas.openxmlformats.org/presentationml/2006/ole">
            <p:oleObj spid="_x0000_s12290" name="方程式" r:id="rId4" imgW="2958840" imgH="558720" progId="Equation.3">
              <p:embed/>
            </p:oleObj>
          </a:graphicData>
        </a:graphic>
      </p:graphicFrame>
      <p:graphicFrame>
        <p:nvGraphicFramePr>
          <p:cNvPr id="12291" name="Object 13"/>
          <p:cNvGraphicFramePr>
            <a:graphicFrameLocks noChangeAspect="1"/>
          </p:cNvGraphicFramePr>
          <p:nvPr/>
        </p:nvGraphicFramePr>
        <p:xfrm>
          <a:off x="1460500" y="3878263"/>
          <a:ext cx="3633788" cy="1146175"/>
        </p:xfrm>
        <a:graphic>
          <a:graphicData uri="http://schemas.openxmlformats.org/presentationml/2006/ole">
            <p:oleObj spid="_x0000_s12291" name="方程式" r:id="rId5" imgW="1612800" imgH="507960" progId="Equation.3">
              <p:embed/>
            </p:oleObj>
          </a:graphicData>
        </a:graphic>
      </p:graphicFrame>
      <p:sp>
        <p:nvSpPr>
          <p:cNvPr id="12294" name="AutoShape 14"/>
          <p:cNvSpPr>
            <a:spLocks noChangeArrowheads="1"/>
          </p:cNvSpPr>
          <p:nvPr/>
        </p:nvSpPr>
        <p:spPr bwMode="auto">
          <a:xfrm>
            <a:off x="5665788" y="3883025"/>
            <a:ext cx="2878137" cy="989013"/>
          </a:xfrm>
          <a:prstGeom prst="wedgeRectCallout">
            <a:avLst>
              <a:gd name="adj1" fmla="val -67648"/>
              <a:gd name="adj2" fmla="val 13083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>
                <a:ea typeface="新細明體" pitchFamily="18" charset="-120"/>
              </a:rPr>
              <a:t>The Laplacian of a Gaussian (LoG)</a:t>
            </a:r>
          </a:p>
        </p:txBody>
      </p:sp>
      <p:sp>
        <p:nvSpPr>
          <p:cNvPr id="12295" name="AutoShape 16"/>
          <p:cNvSpPr>
            <a:spLocks noChangeArrowheads="1"/>
          </p:cNvSpPr>
          <p:nvPr/>
        </p:nvSpPr>
        <p:spPr bwMode="auto">
          <a:xfrm>
            <a:off x="4711700" y="1670050"/>
            <a:ext cx="2878138" cy="584200"/>
          </a:xfrm>
          <a:prstGeom prst="wedgeRectCallout">
            <a:avLst>
              <a:gd name="adj1" fmla="val -95282"/>
              <a:gd name="adj2" fmla="val 64403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>
                <a:ea typeface="新細明體" pitchFamily="18" charset="-120"/>
              </a:rPr>
              <a:t>A Gaussian function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0900" y="1498600"/>
            <a:ext cx="7861300" cy="4951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6452" name="Text Box 4"/>
          <p:cNvSpPr txBox="1">
            <a:spLocks noChangeArrowheads="1"/>
          </p:cNvSpPr>
          <p:nvPr/>
        </p:nvSpPr>
        <p:spPr bwMode="auto">
          <a:xfrm>
            <a:off x="2386013" y="500063"/>
            <a:ext cx="43910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folHlink"/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Detection of Discontinuities</a:t>
            </a:r>
          </a:p>
          <a:p>
            <a:pPr algn="ctr">
              <a:defRPr/>
            </a:pPr>
            <a:r>
              <a:rPr lang="en-US" altLang="zh-TW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Gradient Operators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19</a:t>
            </a:fld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970" name="Text Box 2"/>
          <p:cNvSpPr txBox="1">
            <a:spLocks noChangeArrowheads="1"/>
          </p:cNvSpPr>
          <p:nvPr/>
        </p:nvSpPr>
        <p:spPr bwMode="auto">
          <a:xfrm>
            <a:off x="1801091" y="513918"/>
            <a:ext cx="561334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folHlink"/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TW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新細明體" pitchFamily="18" charset="-120"/>
              </a:rPr>
              <a:t>Image </a:t>
            </a:r>
            <a:r>
              <a:rPr lang="en-US" altLang="zh-TW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新細明體" pitchFamily="18" charset="-120"/>
              </a:rPr>
              <a:t>Segmentation</a:t>
            </a:r>
            <a:endParaRPr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新細明體" pitchFamily="18" charset="-120"/>
            </a:endParaRPr>
          </a:p>
        </p:txBody>
      </p:sp>
      <p:sp>
        <p:nvSpPr>
          <p:cNvPr id="27651" name="Rectangle 5"/>
          <p:cNvSpPr>
            <a:spLocks noGrp="1" noChangeArrowheads="1"/>
          </p:cNvSpPr>
          <p:nvPr>
            <p:ph sz="quarter" idx="1"/>
          </p:nvPr>
        </p:nvSpPr>
        <p:spPr bwMode="auto">
          <a:xfrm>
            <a:off x="249375" y="1600200"/>
            <a:ext cx="8686800" cy="45259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altLang="zh-CN" sz="2800" smtClean="0">
                <a:ea typeface="宋体" pitchFamily="2" charset="-122"/>
              </a:rPr>
              <a:t>Image segmentation divides an image into regions that are connected and have some similarity within the region and some difference between adjacent regions.  </a:t>
            </a:r>
            <a:endParaRPr lang="en-US" altLang="zh-TW" sz="2800" smtClean="0">
              <a:ea typeface="新細明體" pitchFamily="18" charset="-120"/>
            </a:endParaRPr>
          </a:p>
          <a:p>
            <a:pPr>
              <a:lnSpc>
                <a:spcPct val="90000"/>
              </a:lnSpc>
            </a:pPr>
            <a:r>
              <a:rPr lang="en-US" altLang="zh-CN" sz="2800" smtClean="0">
                <a:ea typeface="宋体" pitchFamily="2" charset="-122"/>
              </a:rPr>
              <a:t>The goal is usually to </a:t>
            </a:r>
            <a:r>
              <a:rPr lang="en-US" altLang="zh-CN" sz="2800" smtClean="0">
                <a:solidFill>
                  <a:srgbClr val="FF0000"/>
                </a:solidFill>
                <a:ea typeface="宋体" pitchFamily="2" charset="-122"/>
              </a:rPr>
              <a:t>find individual objects</a:t>
            </a:r>
            <a:r>
              <a:rPr lang="en-US" altLang="zh-CN" sz="2800" smtClean="0">
                <a:ea typeface="宋体" pitchFamily="2" charset="-122"/>
              </a:rPr>
              <a:t> in an image.</a:t>
            </a:r>
            <a:endParaRPr lang="en-US" altLang="zh-TW" sz="2800" smtClean="0">
              <a:ea typeface="新細明體" pitchFamily="18" charset="-120"/>
            </a:endParaRPr>
          </a:p>
          <a:p>
            <a:pPr>
              <a:lnSpc>
                <a:spcPct val="90000"/>
              </a:lnSpc>
            </a:pPr>
            <a:r>
              <a:rPr lang="en-US" altLang="zh-CN" sz="2800" smtClean="0">
                <a:ea typeface="宋体" pitchFamily="2" charset="-122"/>
              </a:rPr>
              <a:t>For the most part there are fundamentally two kinds of approaches to segmentation: </a:t>
            </a:r>
            <a:r>
              <a:rPr lang="en-US" altLang="zh-CN" sz="2800" smtClean="0">
                <a:solidFill>
                  <a:srgbClr val="FF0000"/>
                </a:solidFill>
                <a:ea typeface="宋体" pitchFamily="2" charset="-122"/>
              </a:rPr>
              <a:t>discontinuity and similarity</a:t>
            </a:r>
            <a:r>
              <a:rPr lang="en-US" altLang="zh-CN" sz="2800" smtClean="0">
                <a:ea typeface="宋体" pitchFamily="2" charset="-122"/>
              </a:rPr>
              <a:t>. </a:t>
            </a:r>
            <a:endParaRPr lang="en-US" altLang="zh-TW" sz="2800" smtClean="0">
              <a:ea typeface="新細明體" pitchFamily="18" charset="-120"/>
            </a:endParaRPr>
          </a:p>
          <a:p>
            <a:pPr lvl="1">
              <a:lnSpc>
                <a:spcPct val="90000"/>
              </a:lnSpc>
            </a:pPr>
            <a:r>
              <a:rPr lang="en-US" altLang="zh-CN" sz="2400" smtClean="0">
                <a:ea typeface="宋体" pitchFamily="2" charset="-122"/>
              </a:rPr>
              <a:t>Similarity may be due to pixel intensity, color or texture.  </a:t>
            </a:r>
            <a:endParaRPr lang="en-US" altLang="zh-TW" sz="2400" smtClean="0">
              <a:ea typeface="新細明體" pitchFamily="18" charset="-120"/>
            </a:endParaRPr>
          </a:p>
          <a:p>
            <a:pPr lvl="1">
              <a:lnSpc>
                <a:spcPct val="90000"/>
              </a:lnSpc>
            </a:pPr>
            <a:r>
              <a:rPr lang="en-US" altLang="zh-CN" sz="2400" smtClean="0">
                <a:ea typeface="宋体" pitchFamily="2" charset="-122"/>
              </a:rPr>
              <a:t>Differences are sudden changes (discontinuities) in any of these, but especially sudden changes in intensity along a boundary line, which is called an edge.</a:t>
            </a:r>
            <a:endParaRPr lang="zh-TW" altLang="en-US" sz="2400" smtClean="0">
              <a:ea typeface="新細明體" pitchFamily="18" charset="-12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2</a:t>
            </a:fld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502" name="Text Box 6"/>
          <p:cNvSpPr txBox="1">
            <a:spLocks noChangeArrowheads="1"/>
          </p:cNvSpPr>
          <p:nvPr/>
        </p:nvSpPr>
        <p:spPr bwMode="auto">
          <a:xfrm>
            <a:off x="2239963" y="500063"/>
            <a:ext cx="468471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folHlink"/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Detection of Discontinuities</a:t>
            </a:r>
          </a:p>
          <a:p>
            <a:pPr algn="ctr">
              <a:defRPr/>
            </a:pPr>
            <a:r>
              <a:rPr lang="en-US" altLang="zh-TW" dirty="0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Gradient Operators: Example</a:t>
            </a:r>
          </a:p>
        </p:txBody>
      </p:sp>
      <p:grpSp>
        <p:nvGrpSpPr>
          <p:cNvPr id="13316" name="Group 11"/>
          <p:cNvGrpSpPr>
            <a:grpSpLocks/>
          </p:cNvGrpSpPr>
          <p:nvPr/>
        </p:nvGrpSpPr>
        <p:grpSpPr bwMode="auto">
          <a:xfrm>
            <a:off x="1925638" y="1393825"/>
            <a:ext cx="5629275" cy="5464175"/>
            <a:chOff x="1213" y="878"/>
            <a:chExt cx="3546" cy="3442"/>
          </a:xfrm>
        </p:grpSpPr>
        <p:graphicFrame>
          <p:nvGraphicFramePr>
            <p:cNvPr id="13314" name="Object 5"/>
            <p:cNvGraphicFramePr>
              <a:graphicFrameLocks noChangeAspect="1"/>
            </p:cNvGraphicFramePr>
            <p:nvPr/>
          </p:nvGraphicFramePr>
          <p:xfrm>
            <a:off x="1238" y="878"/>
            <a:ext cx="3521" cy="3089"/>
          </p:xfrm>
          <a:graphic>
            <a:graphicData uri="http://schemas.openxmlformats.org/presentationml/2006/ole">
              <p:oleObj spid="_x0000_s13314" name="Image" r:id="rId4" imgW="5904762" imgH="5180952" progId="">
                <p:embed/>
              </p:oleObj>
            </a:graphicData>
          </a:graphic>
        </p:graphicFrame>
        <p:sp>
          <p:nvSpPr>
            <p:cNvPr id="13317" name="Text Box 8"/>
            <p:cNvSpPr txBox="1">
              <a:spLocks noChangeArrowheads="1"/>
            </p:cNvSpPr>
            <p:nvPr/>
          </p:nvSpPr>
          <p:spPr bwMode="auto">
            <a:xfrm>
              <a:off x="3190" y="2686"/>
              <a:ext cx="122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pitchFamily="18" charset="-120"/>
                </a:rPr>
                <a:t>Sobel gradient</a:t>
              </a:r>
            </a:p>
          </p:txBody>
        </p:sp>
        <p:sp>
          <p:nvSpPr>
            <p:cNvPr id="13318" name="Text Box 9"/>
            <p:cNvSpPr txBox="1">
              <a:spLocks noChangeArrowheads="1"/>
            </p:cNvSpPr>
            <p:nvPr/>
          </p:nvSpPr>
          <p:spPr bwMode="auto">
            <a:xfrm>
              <a:off x="3410" y="4032"/>
              <a:ext cx="132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pitchFamily="18" charset="-120"/>
                </a:rPr>
                <a:t>Laplacian mask</a:t>
              </a:r>
            </a:p>
          </p:txBody>
        </p:sp>
        <p:sp>
          <p:nvSpPr>
            <p:cNvPr id="13319" name="Text Box 10"/>
            <p:cNvSpPr txBox="1">
              <a:spLocks noChangeArrowheads="1"/>
            </p:cNvSpPr>
            <p:nvPr/>
          </p:nvSpPr>
          <p:spPr bwMode="auto">
            <a:xfrm>
              <a:off x="1213" y="4032"/>
              <a:ext cx="212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pitchFamily="18" charset="-120"/>
                </a:rPr>
                <a:t>Gaussian smooth function</a:t>
              </a: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20</a:t>
            </a:fld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6425" y="4862513"/>
            <a:ext cx="8099425" cy="163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9332" name="Text Box 4"/>
          <p:cNvSpPr txBox="1">
            <a:spLocks noChangeArrowheads="1"/>
          </p:cNvSpPr>
          <p:nvPr/>
        </p:nvSpPr>
        <p:spPr bwMode="auto">
          <a:xfrm>
            <a:off x="2239963" y="500063"/>
            <a:ext cx="5886606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folHlink"/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TW" dirty="0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Detection of Discontinuities</a:t>
            </a:r>
          </a:p>
          <a:p>
            <a:pPr algn="ctr">
              <a:defRPr/>
            </a:pPr>
            <a:r>
              <a:rPr lang="en-US" altLang="zh-TW" dirty="0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Gradient Operators: </a:t>
            </a:r>
            <a:r>
              <a:rPr lang="en-US" altLang="zh-TW" dirty="0" smtClean="0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Example-Continued</a:t>
            </a:r>
            <a:endParaRPr lang="en-US" altLang="zh-TW" dirty="0">
              <a:solidFill>
                <a:srgbClr val="FF0000"/>
              </a:solidFill>
              <a:latin typeface="Verdana" pitchFamily="34" charset="0"/>
              <a:ea typeface="新細明體" pitchFamily="18" charset="-120"/>
            </a:endParaRPr>
          </a:p>
        </p:txBody>
      </p:sp>
      <p:graphicFrame>
        <p:nvGraphicFramePr>
          <p:cNvPr id="14338" name="Object 5"/>
          <p:cNvGraphicFramePr>
            <a:graphicFrameLocks noChangeAspect="1"/>
          </p:cNvGraphicFramePr>
          <p:nvPr/>
        </p:nvGraphicFramePr>
        <p:xfrm>
          <a:off x="623888" y="1677988"/>
          <a:ext cx="8075612" cy="3111500"/>
        </p:xfrm>
        <a:graphic>
          <a:graphicData uri="http://schemas.openxmlformats.org/presentationml/2006/ole">
            <p:oleObj spid="_x0000_s14338" name="Image" r:id="rId5" imgW="8076190" imgH="3111111" progId="">
              <p:embed/>
            </p:oleObj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21</a:t>
            </a:fld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026" name="Text Box 2"/>
          <p:cNvSpPr txBox="1">
            <a:spLocks noChangeArrowheads="1"/>
          </p:cNvSpPr>
          <p:nvPr/>
        </p:nvSpPr>
        <p:spPr bwMode="auto">
          <a:xfrm>
            <a:off x="3443288" y="709613"/>
            <a:ext cx="21574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folHlink"/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Thresholding</a:t>
            </a:r>
            <a:endParaRPr lang="en-US" altLang="zh-TW">
              <a:ea typeface="新細明體" pitchFamily="18" charset="-120"/>
            </a:endParaRPr>
          </a:p>
        </p:txBody>
      </p:sp>
      <p:sp>
        <p:nvSpPr>
          <p:cNvPr id="19460" name="Rectangle 5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457200" y="1600200"/>
            <a:ext cx="8220075" cy="45259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400" smtClean="0">
                <a:ea typeface="新細明體" pitchFamily="18" charset="-120"/>
              </a:rPr>
              <a:t>Assumption: the range of intensity levels covered by objects of interest is different from the background. </a:t>
            </a:r>
          </a:p>
          <a:p>
            <a:endParaRPr lang="zh-TW" altLang="en-US" sz="2400" smtClean="0">
              <a:ea typeface="新細明體" pitchFamily="18" charset="-120"/>
            </a:endParaRPr>
          </a:p>
        </p:txBody>
      </p:sp>
      <p:graphicFrame>
        <p:nvGraphicFramePr>
          <p:cNvPr id="19458" name="Object 8"/>
          <p:cNvGraphicFramePr>
            <a:graphicFrameLocks noGrp="1" noChangeAspect="1"/>
          </p:cNvGraphicFramePr>
          <p:nvPr>
            <p:ph sz="half" idx="2"/>
          </p:nvPr>
        </p:nvGraphicFramePr>
        <p:xfrm>
          <a:off x="1312863" y="2478088"/>
          <a:ext cx="3938587" cy="881062"/>
        </p:xfrm>
        <a:graphic>
          <a:graphicData uri="http://schemas.openxmlformats.org/presentationml/2006/ole">
            <p:oleObj spid="_x0000_s19458" name="方程式" r:id="rId4" imgW="2044440" imgH="457200" progId="Equation.3">
              <p:embed/>
            </p:oleObj>
          </a:graphicData>
        </a:graphic>
      </p:graphicFrame>
      <p:grpSp>
        <p:nvGrpSpPr>
          <p:cNvPr id="19461" name="Group 11"/>
          <p:cNvGrpSpPr>
            <a:grpSpLocks/>
          </p:cNvGrpSpPr>
          <p:nvPr/>
        </p:nvGrpSpPr>
        <p:grpSpPr bwMode="auto">
          <a:xfrm>
            <a:off x="1046163" y="3332163"/>
            <a:ext cx="6937375" cy="3336925"/>
            <a:chOff x="659" y="2099"/>
            <a:chExt cx="4370" cy="2102"/>
          </a:xfrm>
        </p:grpSpPr>
        <p:pic>
          <p:nvPicPr>
            <p:cNvPr id="19462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59" y="2099"/>
              <a:ext cx="4370" cy="21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463" name="Text Box 6"/>
            <p:cNvSpPr txBox="1">
              <a:spLocks noChangeArrowheads="1"/>
            </p:cNvSpPr>
            <p:nvPr/>
          </p:nvSpPr>
          <p:spPr bwMode="auto">
            <a:xfrm>
              <a:off x="1179" y="3534"/>
              <a:ext cx="136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pitchFamily="18" charset="-120"/>
                </a:rPr>
                <a:t>Single threshold</a:t>
              </a:r>
            </a:p>
          </p:txBody>
        </p:sp>
        <p:sp>
          <p:nvSpPr>
            <p:cNvPr id="19464" name="Text Box 7"/>
            <p:cNvSpPr txBox="1">
              <a:spLocks noChangeArrowheads="1"/>
            </p:cNvSpPr>
            <p:nvPr/>
          </p:nvSpPr>
          <p:spPr bwMode="auto">
            <a:xfrm>
              <a:off x="2939" y="3547"/>
              <a:ext cx="153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pitchFamily="18" charset="-120"/>
                </a:rPr>
                <a:t>Multiple threshold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074" name="Text Box 2"/>
          <p:cNvSpPr txBox="1">
            <a:spLocks noChangeArrowheads="1"/>
          </p:cNvSpPr>
          <p:nvPr/>
        </p:nvSpPr>
        <p:spPr bwMode="auto">
          <a:xfrm>
            <a:off x="2655888" y="500063"/>
            <a:ext cx="385921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folHlink"/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Thresholding</a:t>
            </a:r>
          </a:p>
          <a:p>
            <a:pPr algn="ctr">
              <a:defRPr/>
            </a:pPr>
            <a:r>
              <a:rPr lang="en-US" altLang="zh-TW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The Role of Illumination</a:t>
            </a:r>
            <a:endParaRPr lang="en-US" altLang="zh-TW">
              <a:ea typeface="新細明體" pitchFamily="18" charset="-120"/>
            </a:endParaRPr>
          </a:p>
        </p:txBody>
      </p:sp>
      <p:graphicFrame>
        <p:nvGraphicFramePr>
          <p:cNvPr id="20482" name="Object 5"/>
          <p:cNvGraphicFramePr>
            <a:graphicFrameLocks noChangeAspect="1"/>
          </p:cNvGraphicFramePr>
          <p:nvPr/>
        </p:nvGraphicFramePr>
        <p:xfrm>
          <a:off x="1349375" y="1816100"/>
          <a:ext cx="3132138" cy="2540000"/>
        </p:xfrm>
        <a:graphic>
          <a:graphicData uri="http://schemas.openxmlformats.org/presentationml/2006/ole">
            <p:oleObj spid="_x0000_s20482" name="Image" r:id="rId4" imgW="4165079" imgH="3377778" progId="">
              <p:embed/>
            </p:oleObj>
          </a:graphicData>
        </a:graphic>
      </p:graphicFrame>
      <p:graphicFrame>
        <p:nvGraphicFramePr>
          <p:cNvPr id="20483" name="Object 6"/>
          <p:cNvGraphicFramePr>
            <a:graphicFrameLocks noChangeAspect="1"/>
          </p:cNvGraphicFramePr>
          <p:nvPr/>
        </p:nvGraphicFramePr>
        <p:xfrm>
          <a:off x="4660900" y="1751013"/>
          <a:ext cx="3290888" cy="2624137"/>
        </p:xfrm>
        <a:graphic>
          <a:graphicData uri="http://schemas.openxmlformats.org/presentationml/2006/ole">
            <p:oleObj spid="_x0000_s20483" name="Image" r:id="rId5" imgW="4139683" imgH="3301587" progId="">
              <p:embed/>
            </p:oleObj>
          </a:graphicData>
        </a:graphic>
      </p:graphicFrame>
      <p:graphicFrame>
        <p:nvGraphicFramePr>
          <p:cNvPr id="20484" name="Object 7"/>
          <p:cNvGraphicFramePr>
            <a:graphicFrameLocks noChangeAspect="1"/>
          </p:cNvGraphicFramePr>
          <p:nvPr/>
        </p:nvGraphicFramePr>
        <p:xfrm>
          <a:off x="6929438" y="4524375"/>
          <a:ext cx="1852612" cy="2006600"/>
        </p:xfrm>
        <a:graphic>
          <a:graphicData uri="http://schemas.openxmlformats.org/presentationml/2006/ole">
            <p:oleObj spid="_x0000_s20484" name="Image" r:id="rId6" imgW="1853315" imgH="2006349" progId="">
              <p:embed/>
            </p:oleObj>
          </a:graphicData>
        </a:graphic>
      </p:graphicFrame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23</a:t>
            </a:fld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618" name="Text Box 2"/>
          <p:cNvSpPr txBox="1">
            <a:spLocks noChangeArrowheads="1"/>
          </p:cNvSpPr>
          <p:nvPr/>
        </p:nvSpPr>
        <p:spPr bwMode="auto">
          <a:xfrm>
            <a:off x="2655888" y="500063"/>
            <a:ext cx="385921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folHlink"/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Thresholding</a:t>
            </a:r>
          </a:p>
          <a:p>
            <a:pPr algn="ctr">
              <a:defRPr/>
            </a:pPr>
            <a:r>
              <a:rPr lang="en-US" altLang="zh-TW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The Role of Illumination</a:t>
            </a:r>
            <a:endParaRPr lang="en-US" altLang="zh-TW">
              <a:ea typeface="新細明體" pitchFamily="18" charset="-120"/>
            </a:endParaRPr>
          </a:p>
        </p:txBody>
      </p:sp>
      <p:graphicFrame>
        <p:nvGraphicFramePr>
          <p:cNvPr id="21506" name="Object 3"/>
          <p:cNvGraphicFramePr>
            <a:graphicFrameLocks noChangeAspect="1"/>
          </p:cNvGraphicFramePr>
          <p:nvPr/>
        </p:nvGraphicFramePr>
        <p:xfrm>
          <a:off x="7040563" y="1625600"/>
          <a:ext cx="1866900" cy="5016500"/>
        </p:xfrm>
        <a:graphic>
          <a:graphicData uri="http://schemas.openxmlformats.org/presentationml/2006/ole">
            <p:oleObj spid="_x0000_s21506" name="Image" r:id="rId4" imgW="1866667" imgH="5015873" progId="">
              <p:embed/>
            </p:oleObj>
          </a:graphicData>
        </a:graphic>
      </p:graphicFrame>
      <p:graphicFrame>
        <p:nvGraphicFramePr>
          <p:cNvPr id="21507" name="Object 4"/>
          <p:cNvGraphicFramePr>
            <a:graphicFrameLocks noChangeAspect="1"/>
          </p:cNvGraphicFramePr>
          <p:nvPr/>
        </p:nvGraphicFramePr>
        <p:xfrm>
          <a:off x="587375" y="1516063"/>
          <a:ext cx="3055938" cy="2478087"/>
        </p:xfrm>
        <a:graphic>
          <a:graphicData uri="http://schemas.openxmlformats.org/presentationml/2006/ole">
            <p:oleObj spid="_x0000_s21507" name="Image" r:id="rId5" imgW="4165079" imgH="3377778" progId="">
              <p:embed/>
            </p:oleObj>
          </a:graphicData>
        </a:graphic>
      </p:graphicFrame>
      <p:graphicFrame>
        <p:nvGraphicFramePr>
          <p:cNvPr id="21508" name="Object 7"/>
          <p:cNvGraphicFramePr>
            <a:graphicFrameLocks noChangeAspect="1"/>
          </p:cNvGraphicFramePr>
          <p:nvPr/>
        </p:nvGraphicFramePr>
        <p:xfrm>
          <a:off x="587375" y="4075113"/>
          <a:ext cx="6237288" cy="2511425"/>
        </p:xfrm>
        <a:graphic>
          <a:graphicData uri="http://schemas.openxmlformats.org/presentationml/2006/ole">
            <p:oleObj spid="_x0000_s21508" name="Image" r:id="rId6" imgW="8393651" imgH="3377778" progId="">
              <p:embed/>
            </p:oleObj>
          </a:graphicData>
        </a:graphic>
      </p:graphicFrame>
      <p:graphicFrame>
        <p:nvGraphicFramePr>
          <p:cNvPr id="21509" name="Object 8"/>
          <p:cNvGraphicFramePr>
            <a:graphicFrameLocks noChangeAspect="1"/>
          </p:cNvGraphicFramePr>
          <p:nvPr/>
        </p:nvGraphicFramePr>
        <p:xfrm>
          <a:off x="3765550" y="1538288"/>
          <a:ext cx="3076575" cy="2417762"/>
        </p:xfrm>
        <a:graphic>
          <a:graphicData uri="http://schemas.openxmlformats.org/presentationml/2006/ole">
            <p:oleObj spid="_x0000_s21509" name="Image" r:id="rId7" imgW="4279365" imgH="3365079" progId="">
              <p:embed/>
            </p:oleObj>
          </a:graphicData>
        </a:graphic>
      </p:graphicFrame>
      <p:sp>
        <p:nvSpPr>
          <p:cNvPr id="21514" name="Text Box 9"/>
          <p:cNvSpPr txBox="1">
            <a:spLocks noChangeArrowheads="1"/>
          </p:cNvSpPr>
          <p:nvPr/>
        </p:nvSpPr>
        <p:spPr bwMode="auto">
          <a:xfrm>
            <a:off x="3190875" y="3557588"/>
            <a:ext cx="522288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(a)</a:t>
            </a:r>
          </a:p>
        </p:txBody>
      </p:sp>
      <p:sp>
        <p:nvSpPr>
          <p:cNvPr id="21515" name="Rectangle 10"/>
          <p:cNvSpPr>
            <a:spLocks noChangeArrowheads="1"/>
          </p:cNvSpPr>
          <p:nvPr/>
        </p:nvSpPr>
        <p:spPr bwMode="auto">
          <a:xfrm>
            <a:off x="3741738" y="3544888"/>
            <a:ext cx="522287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(c)</a:t>
            </a:r>
          </a:p>
        </p:txBody>
      </p:sp>
      <p:sp>
        <p:nvSpPr>
          <p:cNvPr id="21516" name="Rectangle 11"/>
          <p:cNvSpPr>
            <a:spLocks noChangeArrowheads="1"/>
          </p:cNvSpPr>
          <p:nvPr/>
        </p:nvSpPr>
        <p:spPr bwMode="auto">
          <a:xfrm>
            <a:off x="3756025" y="4130675"/>
            <a:ext cx="522288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(e)</a:t>
            </a:r>
          </a:p>
        </p:txBody>
      </p:sp>
      <p:sp>
        <p:nvSpPr>
          <p:cNvPr id="21517" name="Rectangle 12"/>
          <p:cNvSpPr>
            <a:spLocks noChangeArrowheads="1"/>
          </p:cNvSpPr>
          <p:nvPr/>
        </p:nvSpPr>
        <p:spPr bwMode="auto">
          <a:xfrm>
            <a:off x="3160713" y="4114800"/>
            <a:ext cx="53975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(d)</a:t>
            </a:r>
          </a:p>
        </p:txBody>
      </p:sp>
      <p:graphicFrame>
        <p:nvGraphicFramePr>
          <p:cNvPr id="21510" name="Object 13"/>
          <p:cNvGraphicFramePr>
            <a:graphicFrameLocks noChangeAspect="1"/>
          </p:cNvGraphicFramePr>
          <p:nvPr/>
        </p:nvGraphicFramePr>
        <p:xfrm>
          <a:off x="711200" y="6126163"/>
          <a:ext cx="2894013" cy="415925"/>
        </p:xfrm>
        <a:graphic>
          <a:graphicData uri="http://schemas.openxmlformats.org/presentationml/2006/ole">
            <p:oleObj spid="_x0000_s21510" name="方程式" r:id="rId8" imgW="1409400" imgH="203040" progId="Equation.3">
              <p:embed/>
            </p:oleObj>
          </a:graphicData>
        </a:graphic>
      </p:graphicFrame>
      <p:graphicFrame>
        <p:nvGraphicFramePr>
          <p:cNvPr id="21511" name="Object 14"/>
          <p:cNvGraphicFramePr>
            <a:graphicFrameLocks noChangeAspect="1"/>
          </p:cNvGraphicFramePr>
          <p:nvPr/>
        </p:nvGraphicFramePr>
        <p:xfrm>
          <a:off x="5824538" y="3522663"/>
          <a:ext cx="860425" cy="415925"/>
        </p:xfrm>
        <a:graphic>
          <a:graphicData uri="http://schemas.openxmlformats.org/presentationml/2006/ole">
            <p:oleObj spid="_x0000_s21511" name="方程式" r:id="rId9" imgW="419040" imgH="203040" progId="Equation.3">
              <p:embed/>
            </p:oleObj>
          </a:graphicData>
        </a:graphic>
      </p:graphicFrame>
      <p:graphicFrame>
        <p:nvGraphicFramePr>
          <p:cNvPr id="21512" name="Object 15"/>
          <p:cNvGraphicFramePr>
            <a:graphicFrameLocks noChangeAspect="1"/>
          </p:cNvGraphicFramePr>
          <p:nvPr/>
        </p:nvGraphicFramePr>
        <p:xfrm>
          <a:off x="635000" y="3560763"/>
          <a:ext cx="912813" cy="415925"/>
        </p:xfrm>
        <a:graphic>
          <a:graphicData uri="http://schemas.openxmlformats.org/presentationml/2006/ole">
            <p:oleObj spid="_x0000_s21512" name="方程式" r:id="rId10" imgW="444240" imgH="203040" progId="Equation.3">
              <p:embed/>
            </p:oleObj>
          </a:graphicData>
        </a:graphic>
      </p:graphicFrame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24</a:t>
            </a:fld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31900" y="1370013"/>
            <a:ext cx="7259638" cy="523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24" name="Text Box 4"/>
          <p:cNvSpPr txBox="1">
            <a:spLocks noChangeArrowheads="1"/>
          </p:cNvSpPr>
          <p:nvPr/>
        </p:nvSpPr>
        <p:spPr bwMode="auto">
          <a:xfrm>
            <a:off x="2522538" y="500063"/>
            <a:ext cx="41306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folHlink"/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Thresholding</a:t>
            </a:r>
          </a:p>
          <a:p>
            <a:pPr algn="ctr">
              <a:defRPr/>
            </a:pPr>
            <a:r>
              <a:rPr lang="en-US" altLang="zh-TW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Basic Global Thresholding</a:t>
            </a:r>
            <a:endParaRPr lang="en-US" altLang="zh-TW">
              <a:ea typeface="新細明體" pitchFamily="18" charset="-12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25</a:t>
            </a:fld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26</a:t>
            </a:fld>
            <a:endParaRPr kumimoji="0" lang="en-US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7883" y="618186"/>
            <a:ext cx="8034606" cy="5409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71713" y="1389063"/>
            <a:ext cx="5648325" cy="546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7172" name="Text Box 4"/>
          <p:cNvSpPr txBox="1">
            <a:spLocks noChangeArrowheads="1"/>
          </p:cNvSpPr>
          <p:nvPr/>
        </p:nvSpPr>
        <p:spPr bwMode="auto">
          <a:xfrm>
            <a:off x="2522538" y="500063"/>
            <a:ext cx="41306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folHlink"/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Thresholding</a:t>
            </a:r>
          </a:p>
          <a:p>
            <a:pPr algn="ctr">
              <a:defRPr/>
            </a:pPr>
            <a:r>
              <a:rPr lang="en-US" altLang="zh-TW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Basic Global Thresholding</a:t>
            </a:r>
            <a:endParaRPr lang="en-US" altLang="zh-TW">
              <a:ea typeface="新細明體" pitchFamily="18" charset="-12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27</a:t>
            </a:fld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28</a:t>
            </a:fld>
            <a:endParaRPr kumimoji="0" lang="en-US"/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017431" y="255365"/>
            <a:ext cx="708338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folHlink"/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TW" dirty="0" err="1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Thresholding</a:t>
            </a:r>
            <a:endParaRPr lang="en-US" altLang="zh-TW" dirty="0">
              <a:solidFill>
                <a:srgbClr val="FF0000"/>
              </a:solidFill>
              <a:latin typeface="Verdana" pitchFamily="34" charset="0"/>
              <a:ea typeface="新細明體" pitchFamily="18" charset="-120"/>
            </a:endParaRPr>
          </a:p>
          <a:p>
            <a:pPr algn="ctr">
              <a:defRPr/>
            </a:pPr>
            <a:r>
              <a:rPr lang="en-US" altLang="zh-TW" dirty="0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Basic Adaptive </a:t>
            </a:r>
            <a:r>
              <a:rPr lang="en-US" altLang="zh-TW" dirty="0" err="1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Thresholding</a:t>
            </a:r>
            <a:endParaRPr lang="en-US" altLang="zh-TW" dirty="0">
              <a:ea typeface="新細明體" pitchFamily="18" charset="-120"/>
            </a:endParaRPr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5275" y="1313645"/>
            <a:ext cx="8553450" cy="4468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463" y="1504950"/>
            <a:ext cx="7980362" cy="514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9220" name="Text Box 4"/>
          <p:cNvSpPr txBox="1">
            <a:spLocks noChangeArrowheads="1"/>
          </p:cNvSpPr>
          <p:nvPr/>
        </p:nvSpPr>
        <p:spPr bwMode="auto">
          <a:xfrm>
            <a:off x="2336800" y="500063"/>
            <a:ext cx="45053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folHlink"/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 err="1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Thresholding</a:t>
            </a:r>
            <a:endParaRPr lang="en-US" altLang="zh-TW" dirty="0">
              <a:solidFill>
                <a:srgbClr val="FF0000"/>
              </a:solidFill>
              <a:latin typeface="Verdana" pitchFamily="34" charset="0"/>
              <a:ea typeface="新細明體" pitchFamily="18" charset="-120"/>
            </a:endParaRPr>
          </a:p>
          <a:p>
            <a:pPr algn="ctr">
              <a:defRPr/>
            </a:pPr>
            <a:r>
              <a:rPr lang="en-US" altLang="zh-TW" dirty="0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Basic Adaptive </a:t>
            </a:r>
            <a:r>
              <a:rPr lang="en-US" altLang="zh-TW" dirty="0" err="1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Thresholding</a:t>
            </a:r>
            <a:endParaRPr lang="en-US" altLang="zh-TW" dirty="0">
              <a:ea typeface="新細明體" pitchFamily="18" charset="-120"/>
            </a:endParaRPr>
          </a:p>
        </p:txBody>
      </p:sp>
      <p:sp>
        <p:nvSpPr>
          <p:cNvPr id="38916" name="Rectangle 5"/>
          <p:cNvSpPr>
            <a:spLocks noChangeArrowheads="1"/>
          </p:cNvSpPr>
          <p:nvPr/>
        </p:nvSpPr>
        <p:spPr bwMode="auto">
          <a:xfrm>
            <a:off x="2924175" y="4106863"/>
            <a:ext cx="779463" cy="1244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917" name="Rectangle 6"/>
          <p:cNvSpPr>
            <a:spLocks noChangeArrowheads="1"/>
          </p:cNvSpPr>
          <p:nvPr/>
        </p:nvSpPr>
        <p:spPr bwMode="auto">
          <a:xfrm>
            <a:off x="6122988" y="4111625"/>
            <a:ext cx="779462" cy="1244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29</a:t>
            </a:fld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946" name="Text Box 2"/>
          <p:cNvSpPr txBox="1">
            <a:spLocks noChangeArrowheads="1"/>
          </p:cNvSpPr>
          <p:nvPr/>
        </p:nvSpPr>
        <p:spPr bwMode="auto">
          <a:xfrm>
            <a:off x="2359025" y="785813"/>
            <a:ext cx="4391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folHlink"/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Detection of Discontinuities</a:t>
            </a:r>
            <a:endParaRPr lang="en-US" altLang="zh-TW">
              <a:ea typeface="新細明體" pitchFamily="18" charset="-120"/>
            </a:endParaRPr>
          </a:p>
        </p:txBody>
      </p:sp>
      <p:pic>
        <p:nvPicPr>
          <p:cNvPr id="205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30350" y="4481513"/>
            <a:ext cx="5803900" cy="212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3" name="Rectangle 5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457200" y="1600200"/>
            <a:ext cx="8266113" cy="45259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400" smtClean="0">
                <a:ea typeface="宋体" pitchFamily="2" charset="-122"/>
              </a:rPr>
              <a:t>There are three kinds of discontinuities of intensity: </a:t>
            </a:r>
            <a:r>
              <a:rPr lang="en-US" altLang="zh-CN" sz="2400" smtClean="0">
                <a:solidFill>
                  <a:srgbClr val="FF0000"/>
                </a:solidFill>
                <a:ea typeface="宋体" pitchFamily="2" charset="-122"/>
              </a:rPr>
              <a:t>points</a:t>
            </a:r>
            <a:r>
              <a:rPr lang="en-US" altLang="zh-CN" sz="2400" smtClean="0">
                <a:ea typeface="宋体" pitchFamily="2" charset="-122"/>
              </a:rPr>
              <a:t>, </a:t>
            </a:r>
            <a:r>
              <a:rPr lang="en-US" altLang="zh-CN" sz="2400" smtClean="0">
                <a:solidFill>
                  <a:srgbClr val="FF0000"/>
                </a:solidFill>
                <a:ea typeface="宋体" pitchFamily="2" charset="-122"/>
              </a:rPr>
              <a:t>lines</a:t>
            </a:r>
            <a:r>
              <a:rPr lang="en-US" altLang="zh-CN" sz="2400" smtClean="0">
                <a:ea typeface="宋体" pitchFamily="2" charset="-122"/>
              </a:rPr>
              <a:t> and </a:t>
            </a:r>
            <a:r>
              <a:rPr lang="en-US" altLang="zh-CN" sz="2400" smtClean="0">
                <a:solidFill>
                  <a:srgbClr val="FF0000"/>
                </a:solidFill>
                <a:ea typeface="宋体" pitchFamily="2" charset="-122"/>
              </a:rPr>
              <a:t>edges</a:t>
            </a:r>
            <a:r>
              <a:rPr lang="en-US" altLang="zh-CN" sz="2400" smtClean="0">
                <a:ea typeface="宋体" pitchFamily="2" charset="-122"/>
              </a:rPr>
              <a:t>.</a:t>
            </a:r>
            <a:endParaRPr lang="en-US" altLang="zh-TW" sz="2400" smtClean="0">
              <a:ea typeface="新細明體" pitchFamily="18" charset="-120"/>
            </a:endParaRPr>
          </a:p>
          <a:p>
            <a:r>
              <a:rPr lang="en-US" altLang="zh-CN" sz="2400" smtClean="0">
                <a:ea typeface="宋体" pitchFamily="2" charset="-122"/>
              </a:rPr>
              <a:t>The most common way to look for discontinuities is to scan a small mask over the image.  The mask determines which kind of discontinuity to look for</a:t>
            </a:r>
            <a:r>
              <a:rPr lang="en-US" altLang="zh-CN" sz="2000" smtClean="0">
                <a:ea typeface="宋体" pitchFamily="2" charset="-122"/>
              </a:rPr>
              <a:t>.</a:t>
            </a:r>
            <a:r>
              <a:rPr lang="en-US" altLang="zh-TW" sz="2000" smtClean="0">
                <a:ea typeface="新細明體" pitchFamily="18" charset="-120"/>
              </a:rPr>
              <a:t> </a:t>
            </a:r>
            <a:r>
              <a:rPr lang="en-US" altLang="zh-CN" sz="2000" smtClean="0">
                <a:ea typeface="宋体" pitchFamily="2" charset="-122"/>
              </a:rPr>
              <a:t> </a:t>
            </a:r>
            <a:endParaRPr lang="zh-TW" altLang="en-US" sz="2000" smtClean="0">
              <a:ea typeface="新細明體" pitchFamily="18" charset="-120"/>
            </a:endParaRPr>
          </a:p>
        </p:txBody>
      </p:sp>
      <p:graphicFrame>
        <p:nvGraphicFramePr>
          <p:cNvPr id="2050" name="Object 6"/>
          <p:cNvGraphicFramePr>
            <a:graphicFrameLocks noGrp="1" noChangeAspect="1"/>
          </p:cNvGraphicFramePr>
          <p:nvPr>
            <p:ph sz="half" idx="2"/>
          </p:nvPr>
        </p:nvGraphicFramePr>
        <p:xfrm>
          <a:off x="2476500" y="3659188"/>
          <a:ext cx="4038600" cy="793750"/>
        </p:xfrm>
        <a:graphic>
          <a:graphicData uri="http://schemas.openxmlformats.org/presentationml/2006/ole">
            <p:oleObj spid="_x0000_s2050" name="方程式" r:id="rId5" imgW="2197080" imgH="43164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269" name="Text Box 5"/>
          <p:cNvSpPr txBox="1">
            <a:spLocks noChangeArrowheads="1"/>
          </p:cNvSpPr>
          <p:nvPr/>
        </p:nvSpPr>
        <p:spPr bwMode="auto">
          <a:xfrm>
            <a:off x="2336800" y="500063"/>
            <a:ext cx="45053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folHlink"/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Thresholding</a:t>
            </a:r>
          </a:p>
          <a:p>
            <a:pPr algn="ctr">
              <a:defRPr/>
            </a:pPr>
            <a:r>
              <a:rPr lang="en-US" altLang="zh-TW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Basic Adaptive Thresholding</a:t>
            </a:r>
            <a:endParaRPr lang="en-US" altLang="zh-TW">
              <a:ea typeface="新細明體" pitchFamily="18" charset="-120"/>
            </a:endParaRPr>
          </a:p>
        </p:txBody>
      </p:sp>
      <p:graphicFrame>
        <p:nvGraphicFramePr>
          <p:cNvPr id="22530" name="Object 6"/>
          <p:cNvGraphicFramePr>
            <a:graphicFrameLocks noChangeAspect="1"/>
          </p:cNvGraphicFramePr>
          <p:nvPr/>
        </p:nvGraphicFramePr>
        <p:xfrm>
          <a:off x="1016000" y="1820863"/>
          <a:ext cx="5084763" cy="3887787"/>
        </p:xfrm>
        <a:graphic>
          <a:graphicData uri="http://schemas.openxmlformats.org/presentationml/2006/ole">
            <p:oleObj spid="_x0000_s22530" name="Image" r:id="rId4" imgW="6628571" imgH="5066667" progId="">
              <p:embed/>
            </p:oleObj>
          </a:graphicData>
        </a:graphic>
      </p:graphicFrame>
      <p:graphicFrame>
        <p:nvGraphicFramePr>
          <p:cNvPr id="22531" name="Object 7"/>
          <p:cNvGraphicFramePr>
            <a:graphicFrameLocks noChangeAspect="1"/>
          </p:cNvGraphicFramePr>
          <p:nvPr/>
        </p:nvGraphicFramePr>
        <p:xfrm>
          <a:off x="6634163" y="3854450"/>
          <a:ext cx="2238375" cy="1811338"/>
        </p:xfrm>
        <a:graphic>
          <a:graphicData uri="http://schemas.openxmlformats.org/presentationml/2006/ole">
            <p:oleObj spid="_x0000_s22531" name="Image" r:id="rId5" imgW="1066291" imgH="863188" progId="">
              <p:embed/>
            </p:oleObj>
          </a:graphicData>
        </a:graphic>
      </p:graphicFrame>
      <p:graphicFrame>
        <p:nvGraphicFramePr>
          <p:cNvPr id="22532" name="Object 8"/>
          <p:cNvGraphicFramePr>
            <a:graphicFrameLocks noChangeAspect="1"/>
          </p:cNvGraphicFramePr>
          <p:nvPr/>
        </p:nvGraphicFramePr>
        <p:xfrm>
          <a:off x="6704013" y="1827213"/>
          <a:ext cx="2181225" cy="1781175"/>
        </p:xfrm>
        <a:graphic>
          <a:graphicData uri="http://schemas.openxmlformats.org/presentationml/2006/ole">
            <p:oleObj spid="_x0000_s22532" name="Image" r:id="rId6" imgW="1041270" imgH="850794" progId="">
              <p:embed/>
            </p:oleObj>
          </a:graphicData>
        </a:graphic>
      </p:graphicFrame>
      <p:sp>
        <p:nvSpPr>
          <p:cNvPr id="22534" name="AutoShape 9"/>
          <p:cNvSpPr>
            <a:spLocks noChangeArrowheads="1"/>
          </p:cNvSpPr>
          <p:nvPr/>
        </p:nvSpPr>
        <p:spPr bwMode="auto">
          <a:xfrm>
            <a:off x="6175375" y="2622550"/>
            <a:ext cx="434975" cy="420688"/>
          </a:xfrm>
          <a:prstGeom prst="rightArrow">
            <a:avLst>
              <a:gd name="adj1" fmla="val 50000"/>
              <a:gd name="adj2" fmla="val 25849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5" name="AutoShape 10"/>
          <p:cNvSpPr>
            <a:spLocks noChangeArrowheads="1"/>
          </p:cNvSpPr>
          <p:nvPr/>
        </p:nvSpPr>
        <p:spPr bwMode="auto">
          <a:xfrm>
            <a:off x="6151563" y="4548188"/>
            <a:ext cx="434975" cy="420687"/>
          </a:xfrm>
          <a:prstGeom prst="rightArrow">
            <a:avLst>
              <a:gd name="adj1" fmla="val 50000"/>
              <a:gd name="adj2" fmla="val 25849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6" name="Text Box 12"/>
          <p:cNvSpPr txBox="1">
            <a:spLocks noChangeArrowheads="1"/>
          </p:cNvSpPr>
          <p:nvPr/>
        </p:nvSpPr>
        <p:spPr bwMode="auto">
          <a:xfrm>
            <a:off x="4373563" y="5775325"/>
            <a:ext cx="35512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How to solve this problem?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30</a:t>
            </a:fld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263" y="4265613"/>
            <a:ext cx="8428037" cy="145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2643" name="Text Box 3"/>
          <p:cNvSpPr txBox="1">
            <a:spLocks noChangeArrowheads="1"/>
          </p:cNvSpPr>
          <p:nvPr/>
        </p:nvSpPr>
        <p:spPr bwMode="auto">
          <a:xfrm>
            <a:off x="2336800" y="500063"/>
            <a:ext cx="45053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folHlink"/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Thresholding</a:t>
            </a:r>
          </a:p>
          <a:p>
            <a:pPr algn="ctr">
              <a:defRPr/>
            </a:pPr>
            <a:r>
              <a:rPr lang="en-US" altLang="zh-TW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Basic Adaptive Thresholding</a:t>
            </a:r>
            <a:endParaRPr lang="en-US" altLang="zh-TW">
              <a:ea typeface="新細明體" pitchFamily="18" charset="-120"/>
            </a:endParaRPr>
          </a:p>
        </p:txBody>
      </p:sp>
      <p:graphicFrame>
        <p:nvGraphicFramePr>
          <p:cNvPr id="23554" name="Object 5"/>
          <p:cNvGraphicFramePr>
            <a:graphicFrameLocks noChangeAspect="1"/>
          </p:cNvGraphicFramePr>
          <p:nvPr/>
        </p:nvGraphicFramePr>
        <p:xfrm>
          <a:off x="558800" y="1846263"/>
          <a:ext cx="8289925" cy="2144712"/>
        </p:xfrm>
        <a:graphic>
          <a:graphicData uri="http://schemas.openxmlformats.org/presentationml/2006/ole">
            <p:oleObj spid="_x0000_s23554" name="Image" r:id="rId5" imgW="9815873" imgH="2539683" progId="">
              <p:embed/>
            </p:oleObj>
          </a:graphicData>
        </a:graphic>
      </p:graphicFrame>
      <p:sp>
        <p:nvSpPr>
          <p:cNvPr id="23557" name="Text Box 6"/>
          <p:cNvSpPr txBox="1">
            <a:spLocks noChangeArrowheads="1"/>
          </p:cNvSpPr>
          <p:nvPr/>
        </p:nvSpPr>
        <p:spPr bwMode="auto">
          <a:xfrm>
            <a:off x="3521075" y="4262438"/>
            <a:ext cx="2698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Answer: subdivision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31</a:t>
            </a:fld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4238" y="4189413"/>
            <a:ext cx="7312025" cy="2459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3316" name="Text Box 4"/>
          <p:cNvSpPr txBox="1">
            <a:spLocks noChangeArrowheads="1"/>
          </p:cNvSpPr>
          <p:nvPr/>
        </p:nvSpPr>
        <p:spPr bwMode="auto">
          <a:xfrm>
            <a:off x="1271588" y="500063"/>
            <a:ext cx="6656387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folHlink"/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Thresholding</a:t>
            </a:r>
          </a:p>
          <a:p>
            <a:pPr algn="ctr">
              <a:defRPr/>
            </a:pPr>
            <a:r>
              <a:rPr lang="en-US" altLang="zh-TW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Optimal Global and Adaptive Thresholding</a:t>
            </a:r>
            <a:endParaRPr lang="en-US" altLang="zh-TW">
              <a:ea typeface="新細明體" pitchFamily="18" charset="-120"/>
            </a:endParaRPr>
          </a:p>
        </p:txBody>
      </p:sp>
      <p:sp>
        <p:nvSpPr>
          <p:cNvPr id="39940" name="Rectangle 6"/>
          <p:cNvSpPr>
            <a:spLocks noGrp="1" noChangeArrowheads="1"/>
          </p:cNvSpPr>
          <p:nvPr>
            <p:ph sz="quarter" idx="1"/>
          </p:nvPr>
        </p:nvSpPr>
        <p:spPr bwMode="auto">
          <a:xfrm>
            <a:off x="457200" y="1600200"/>
            <a:ext cx="8686800" cy="45259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400" smtClean="0">
                <a:ea typeface="新細明體" pitchFamily="18" charset="-120"/>
              </a:rPr>
              <a:t>This method treats pixel values as </a:t>
            </a:r>
            <a:r>
              <a:rPr lang="en-US" altLang="zh-TW" sz="2400" smtClean="0">
                <a:solidFill>
                  <a:srgbClr val="FF0000"/>
                </a:solidFill>
                <a:ea typeface="新細明體" pitchFamily="18" charset="-120"/>
              </a:rPr>
              <a:t>probability density functions</a:t>
            </a:r>
            <a:r>
              <a:rPr lang="en-US" altLang="zh-TW" sz="2400" smtClean="0">
                <a:ea typeface="新細明體" pitchFamily="18" charset="-120"/>
              </a:rPr>
              <a:t>.  </a:t>
            </a:r>
          </a:p>
          <a:p>
            <a:r>
              <a:rPr lang="en-US" altLang="zh-TW" sz="2400" smtClean="0">
                <a:ea typeface="新細明體" pitchFamily="18" charset="-120"/>
              </a:rPr>
              <a:t>The goal of this method is to </a:t>
            </a:r>
            <a:r>
              <a:rPr lang="en-US" altLang="zh-TW" sz="2400" smtClean="0">
                <a:solidFill>
                  <a:srgbClr val="FF0000"/>
                </a:solidFill>
                <a:ea typeface="新細明體" pitchFamily="18" charset="-120"/>
              </a:rPr>
              <a:t>minimize the probability of misclassifying pixels</a:t>
            </a:r>
            <a:r>
              <a:rPr lang="en-US" altLang="zh-TW" sz="2400" smtClean="0">
                <a:ea typeface="新細明體" pitchFamily="18" charset="-120"/>
              </a:rPr>
              <a:t> as either object or background.  </a:t>
            </a:r>
          </a:p>
          <a:p>
            <a:r>
              <a:rPr lang="en-US" altLang="zh-TW" sz="2400" smtClean="0">
                <a:ea typeface="新細明體" pitchFamily="18" charset="-120"/>
              </a:rPr>
              <a:t>There are two kinds of error: </a:t>
            </a:r>
          </a:p>
          <a:p>
            <a:pPr lvl="1"/>
            <a:r>
              <a:rPr lang="en-US" altLang="zh-TW" sz="2400" smtClean="0">
                <a:ea typeface="新細明體" pitchFamily="18" charset="-120"/>
              </a:rPr>
              <a:t>mislabeling an object pixel as background, and</a:t>
            </a:r>
          </a:p>
          <a:p>
            <a:pPr lvl="1"/>
            <a:r>
              <a:rPr lang="en-US" altLang="zh-TW" sz="2400" smtClean="0">
                <a:ea typeface="新細明體" pitchFamily="18" charset="-120"/>
              </a:rPr>
              <a:t>mislabeling a background pixel as object.</a:t>
            </a:r>
            <a:endParaRPr lang="zh-TW" altLang="en-US" sz="2400" smtClean="0">
              <a:ea typeface="新細明體" pitchFamily="18" charset="-12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32</a:t>
            </a:fld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400" y="1722438"/>
            <a:ext cx="8234363" cy="485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3556" name="Text Box 4"/>
          <p:cNvSpPr txBox="1">
            <a:spLocks noChangeArrowheads="1"/>
          </p:cNvSpPr>
          <p:nvPr/>
        </p:nvSpPr>
        <p:spPr bwMode="auto">
          <a:xfrm>
            <a:off x="2065338" y="500063"/>
            <a:ext cx="50895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folHlink"/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Thresholding</a:t>
            </a:r>
          </a:p>
          <a:p>
            <a:pPr algn="ctr">
              <a:defRPr/>
            </a:pPr>
            <a:r>
              <a:rPr lang="en-US" altLang="zh-TW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Use of Boundary Characteristics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33</a:t>
            </a:fld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4488" y="2097088"/>
            <a:ext cx="8558212" cy="351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7652" name="Text Box 4"/>
          <p:cNvSpPr txBox="1">
            <a:spLocks noChangeArrowheads="1"/>
          </p:cNvSpPr>
          <p:nvPr/>
        </p:nvSpPr>
        <p:spPr bwMode="auto">
          <a:xfrm>
            <a:off x="1552575" y="500063"/>
            <a:ext cx="61309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folHlink"/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Thresholding</a:t>
            </a:r>
          </a:p>
          <a:p>
            <a:pPr algn="ctr">
              <a:defRPr/>
            </a:pPr>
            <a:r>
              <a:rPr lang="en-US" altLang="zh-TW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Thresholds Based on Several Variables</a:t>
            </a:r>
          </a:p>
        </p:txBody>
      </p:sp>
      <p:sp>
        <p:nvSpPr>
          <p:cNvPr id="41988" name="Text Box 5"/>
          <p:cNvSpPr txBox="1">
            <a:spLocks noChangeArrowheads="1"/>
          </p:cNvSpPr>
          <p:nvPr/>
        </p:nvSpPr>
        <p:spPr bwMode="auto">
          <a:xfrm>
            <a:off x="927100" y="1593850"/>
            <a:ext cx="16970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Color image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34</a:t>
            </a:fld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690" name="Text Box 2"/>
          <p:cNvSpPr txBox="1">
            <a:spLocks noChangeArrowheads="1"/>
          </p:cNvSpPr>
          <p:nvPr/>
        </p:nvSpPr>
        <p:spPr bwMode="auto">
          <a:xfrm>
            <a:off x="2257425" y="815975"/>
            <a:ext cx="45386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folHlink"/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Region-Based Segmentation</a:t>
            </a:r>
            <a:endParaRPr lang="en-US" altLang="zh-TW">
              <a:ea typeface="新細明體" pitchFamily="18" charset="-120"/>
            </a:endParaRPr>
          </a:p>
        </p:txBody>
      </p:sp>
      <p:sp>
        <p:nvSpPr>
          <p:cNvPr id="43011" name="Rectangle 5"/>
          <p:cNvSpPr>
            <a:spLocks noGrp="1" noChangeArrowheads="1"/>
          </p:cNvSpPr>
          <p:nvPr>
            <p:ph sz="quarter"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800" smtClean="0">
                <a:ea typeface="新細明體" pitchFamily="18" charset="-120"/>
              </a:rPr>
              <a:t>Edges and thresholds sometimes do not give good results for segmentation.</a:t>
            </a:r>
          </a:p>
          <a:p>
            <a:r>
              <a:rPr lang="en-US" altLang="zh-TW" sz="2800" smtClean="0">
                <a:ea typeface="新細明體" pitchFamily="18" charset="-120"/>
              </a:rPr>
              <a:t>Region-based segmentation is based on the connectivity of similar pixels in a region.</a:t>
            </a:r>
          </a:p>
          <a:p>
            <a:pPr lvl="1"/>
            <a:r>
              <a:rPr lang="en-US" altLang="zh-TW" sz="2400" smtClean="0">
                <a:ea typeface="新細明體" pitchFamily="18" charset="-120"/>
              </a:rPr>
              <a:t>Each region must be uniform. </a:t>
            </a:r>
          </a:p>
          <a:p>
            <a:pPr lvl="1"/>
            <a:r>
              <a:rPr lang="en-US" altLang="zh-TW" sz="2400" smtClean="0">
                <a:ea typeface="新細明體" pitchFamily="18" charset="-120"/>
              </a:rPr>
              <a:t>Connectivity of the pixels within the region is very important.  </a:t>
            </a:r>
          </a:p>
          <a:p>
            <a:r>
              <a:rPr lang="en-US" altLang="zh-TW" sz="2800" smtClean="0">
                <a:ea typeface="新細明體" pitchFamily="18" charset="-120"/>
              </a:rPr>
              <a:t>There are two main approaches to region-based segmentation: </a:t>
            </a:r>
            <a:r>
              <a:rPr lang="en-US" altLang="zh-TW" sz="2800" smtClean="0">
                <a:solidFill>
                  <a:srgbClr val="FF0000"/>
                </a:solidFill>
                <a:ea typeface="新細明體" pitchFamily="18" charset="-120"/>
              </a:rPr>
              <a:t>region growing</a:t>
            </a:r>
            <a:r>
              <a:rPr lang="en-US" altLang="zh-TW" sz="2800" smtClean="0">
                <a:ea typeface="新細明體" pitchFamily="18" charset="-120"/>
              </a:rPr>
              <a:t> and </a:t>
            </a:r>
            <a:r>
              <a:rPr lang="en-US" altLang="zh-TW" sz="2800" smtClean="0">
                <a:solidFill>
                  <a:srgbClr val="FF0000"/>
                </a:solidFill>
                <a:ea typeface="新細明體" pitchFamily="18" charset="-120"/>
              </a:rPr>
              <a:t>region splitting</a:t>
            </a:r>
            <a:r>
              <a:rPr lang="en-US" altLang="zh-TW" sz="2800" smtClean="0">
                <a:ea typeface="新細明體" pitchFamily="18" charset="-120"/>
              </a:rPr>
              <a:t>. </a:t>
            </a:r>
            <a:endParaRPr lang="zh-TW" altLang="en-US" sz="2800" smtClean="0">
              <a:ea typeface="新細明體" pitchFamily="18" charset="-12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35</a:t>
            </a:fld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738" name="Text Box 2"/>
          <p:cNvSpPr txBox="1">
            <a:spLocks noChangeArrowheads="1"/>
          </p:cNvSpPr>
          <p:nvPr/>
        </p:nvSpPr>
        <p:spPr bwMode="auto">
          <a:xfrm>
            <a:off x="2227263" y="546100"/>
            <a:ext cx="453866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folHlink"/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Region-Based Segmentation</a:t>
            </a:r>
          </a:p>
          <a:p>
            <a:pPr algn="ctr">
              <a:defRPr/>
            </a:pPr>
            <a:r>
              <a:rPr lang="en-US" altLang="zh-TW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Basic Formulation</a:t>
            </a:r>
            <a:endParaRPr lang="en-US" altLang="zh-TW">
              <a:ea typeface="新細明體" pitchFamily="18" charset="-120"/>
            </a:endParaRPr>
          </a:p>
        </p:txBody>
      </p:sp>
      <p:sp>
        <p:nvSpPr>
          <p:cNvPr id="24584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457200" y="1600200"/>
            <a:ext cx="8234363" cy="5257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400" smtClean="0">
                <a:ea typeface="新細明體" pitchFamily="18" charset="-120"/>
              </a:rPr>
              <a:t> Let </a:t>
            </a:r>
            <a:r>
              <a:rPr lang="en-US" altLang="zh-TW" sz="2400" i="1" smtClean="0">
                <a:ea typeface="新細明體" pitchFamily="18" charset="-120"/>
              </a:rPr>
              <a:t>R</a:t>
            </a:r>
            <a:r>
              <a:rPr lang="en-US" altLang="zh-TW" sz="2400" smtClean="0">
                <a:ea typeface="新細明體" pitchFamily="18" charset="-120"/>
              </a:rPr>
              <a:t> represent the entire image region.</a:t>
            </a:r>
          </a:p>
          <a:p>
            <a:r>
              <a:rPr lang="en-US" altLang="zh-TW" sz="2400" smtClean="0">
                <a:ea typeface="新細明體" pitchFamily="18" charset="-120"/>
              </a:rPr>
              <a:t>Segmentation is a process that partitions </a:t>
            </a:r>
            <a:r>
              <a:rPr lang="en-US" altLang="zh-TW" sz="2400" i="1" smtClean="0">
                <a:ea typeface="新細明體" pitchFamily="18" charset="-120"/>
              </a:rPr>
              <a:t>R</a:t>
            </a:r>
            <a:r>
              <a:rPr lang="en-US" altLang="zh-TW" sz="2400" smtClean="0">
                <a:ea typeface="新細明體" pitchFamily="18" charset="-120"/>
              </a:rPr>
              <a:t> into  subregions, </a:t>
            </a:r>
            <a:r>
              <a:rPr lang="en-US" altLang="zh-TW" sz="2400" i="1" smtClean="0">
                <a:ea typeface="新細明體" pitchFamily="18" charset="-120"/>
              </a:rPr>
              <a:t>R</a:t>
            </a:r>
            <a:r>
              <a:rPr lang="en-US" altLang="zh-TW" sz="2400" i="1" baseline="-25000" smtClean="0">
                <a:ea typeface="新細明體" pitchFamily="18" charset="-120"/>
              </a:rPr>
              <a:t>1</a:t>
            </a:r>
            <a:r>
              <a:rPr lang="en-US" altLang="zh-TW" sz="2400" smtClean="0">
                <a:ea typeface="新細明體" pitchFamily="18" charset="-120"/>
              </a:rPr>
              <a:t>,</a:t>
            </a:r>
            <a:r>
              <a:rPr lang="en-US" altLang="zh-TW" sz="2400" i="1" smtClean="0">
                <a:ea typeface="新細明體" pitchFamily="18" charset="-120"/>
              </a:rPr>
              <a:t>R</a:t>
            </a:r>
            <a:r>
              <a:rPr lang="en-US" altLang="zh-TW" sz="2400" i="1" baseline="-25000" smtClean="0">
                <a:ea typeface="新細明體" pitchFamily="18" charset="-120"/>
              </a:rPr>
              <a:t>2</a:t>
            </a:r>
            <a:r>
              <a:rPr lang="en-US" altLang="zh-TW" sz="2400" smtClean="0">
                <a:ea typeface="新細明體" pitchFamily="18" charset="-120"/>
              </a:rPr>
              <a:t>,…,</a:t>
            </a:r>
            <a:r>
              <a:rPr lang="en-US" altLang="zh-TW" sz="2400" i="1" smtClean="0">
                <a:ea typeface="新細明體" pitchFamily="18" charset="-120"/>
              </a:rPr>
              <a:t>R</a:t>
            </a:r>
            <a:r>
              <a:rPr lang="en-US" altLang="zh-TW" sz="2400" i="1" baseline="-25000" smtClean="0">
                <a:ea typeface="新細明體" pitchFamily="18" charset="-120"/>
              </a:rPr>
              <a:t>n</a:t>
            </a:r>
            <a:r>
              <a:rPr lang="en-US" altLang="zh-TW" sz="2400" smtClean="0">
                <a:ea typeface="新細明體" pitchFamily="18" charset="-120"/>
              </a:rPr>
              <a:t>, such that </a:t>
            </a:r>
          </a:p>
          <a:p>
            <a:endParaRPr lang="zh-TW" altLang="en-US" sz="2400" smtClean="0">
              <a:ea typeface="新細明體" pitchFamily="18" charset="-120"/>
            </a:endParaRPr>
          </a:p>
          <a:p>
            <a:endParaRPr lang="zh-TW" altLang="en-US" sz="2400" smtClean="0">
              <a:ea typeface="新細明體" pitchFamily="18" charset="-120"/>
            </a:endParaRPr>
          </a:p>
          <a:p>
            <a:endParaRPr lang="zh-TW" altLang="en-US" sz="2400" smtClean="0">
              <a:ea typeface="新細明體" pitchFamily="18" charset="-120"/>
            </a:endParaRPr>
          </a:p>
          <a:p>
            <a:endParaRPr lang="zh-TW" altLang="en-US" sz="2400" smtClean="0">
              <a:ea typeface="新細明體" pitchFamily="18" charset="-120"/>
            </a:endParaRPr>
          </a:p>
          <a:p>
            <a:endParaRPr lang="zh-TW" altLang="en-US" sz="2400" smtClean="0">
              <a:ea typeface="新細明體" pitchFamily="18" charset="-120"/>
            </a:endParaRPr>
          </a:p>
          <a:p>
            <a:endParaRPr lang="zh-TW" altLang="en-US" sz="2400" smtClean="0">
              <a:ea typeface="新細明體" pitchFamily="18" charset="-120"/>
            </a:endParaRPr>
          </a:p>
          <a:p>
            <a:pPr>
              <a:buFontTx/>
              <a:buNone/>
            </a:pPr>
            <a:r>
              <a:rPr lang="en-US" altLang="zh-TW" sz="2400" smtClean="0">
                <a:ea typeface="新細明體" pitchFamily="18" charset="-120"/>
              </a:rPr>
              <a:t> where </a:t>
            </a:r>
            <a:r>
              <a:rPr lang="en-US" altLang="zh-TW" sz="2400" i="1" smtClean="0">
                <a:ea typeface="新細明體" pitchFamily="18" charset="-120"/>
              </a:rPr>
              <a:t>P</a:t>
            </a:r>
            <a:r>
              <a:rPr lang="en-US" altLang="zh-TW" sz="2400" smtClean="0">
                <a:ea typeface="新細明體" pitchFamily="18" charset="-120"/>
              </a:rPr>
              <a:t>(</a:t>
            </a:r>
            <a:r>
              <a:rPr lang="en-US" altLang="zh-TW" sz="2400" i="1" smtClean="0">
                <a:ea typeface="新細明體" pitchFamily="18" charset="-120"/>
              </a:rPr>
              <a:t>R</a:t>
            </a:r>
            <a:r>
              <a:rPr lang="en-US" altLang="zh-TW" sz="2400" i="1" baseline="-25000" smtClean="0">
                <a:ea typeface="新細明體" pitchFamily="18" charset="-120"/>
              </a:rPr>
              <a:t>k</a:t>
            </a:r>
            <a:r>
              <a:rPr lang="en-US" altLang="zh-TW" sz="2400" smtClean="0">
                <a:ea typeface="新細明體" pitchFamily="18" charset="-120"/>
              </a:rPr>
              <a:t>): a logical predicate defined over the points in set </a:t>
            </a:r>
            <a:r>
              <a:rPr lang="en-US" altLang="zh-TW" sz="2400" i="1" smtClean="0">
                <a:ea typeface="新細明體" pitchFamily="18" charset="-120"/>
              </a:rPr>
              <a:t>R</a:t>
            </a:r>
            <a:r>
              <a:rPr lang="en-US" altLang="zh-TW" sz="2400" i="1" baseline="-25000" smtClean="0">
                <a:ea typeface="新細明體" pitchFamily="18" charset="-120"/>
              </a:rPr>
              <a:t>k</a:t>
            </a:r>
          </a:p>
          <a:p>
            <a:pPr>
              <a:buFontTx/>
              <a:buNone/>
            </a:pPr>
            <a:r>
              <a:rPr lang="en-US" altLang="zh-TW" sz="2400" smtClean="0">
                <a:ea typeface="新細明體" pitchFamily="18" charset="-120"/>
              </a:rPr>
              <a:t>  </a:t>
            </a:r>
            <a:r>
              <a:rPr lang="en-US" altLang="zh-TW" sz="2400" smtClean="0">
                <a:solidFill>
                  <a:srgbClr val="FF0000"/>
                </a:solidFill>
                <a:ea typeface="新細明體" pitchFamily="18" charset="-120"/>
              </a:rPr>
              <a:t>For example</a:t>
            </a:r>
            <a:r>
              <a:rPr lang="en-US" altLang="zh-TW" sz="2400" smtClean="0">
                <a:ea typeface="新細明體" pitchFamily="18" charset="-120"/>
              </a:rPr>
              <a:t>: </a:t>
            </a:r>
            <a:r>
              <a:rPr lang="en-US" altLang="zh-TW" sz="2400" i="1" smtClean="0">
                <a:ea typeface="新細明體" pitchFamily="18" charset="-120"/>
              </a:rPr>
              <a:t>P</a:t>
            </a:r>
            <a:r>
              <a:rPr lang="en-US" altLang="zh-TW" sz="2400" smtClean="0">
                <a:ea typeface="新細明體" pitchFamily="18" charset="-120"/>
              </a:rPr>
              <a:t>(</a:t>
            </a:r>
            <a:r>
              <a:rPr lang="en-US" altLang="zh-TW" sz="2400" i="1" smtClean="0">
                <a:ea typeface="新細明體" pitchFamily="18" charset="-120"/>
              </a:rPr>
              <a:t>R</a:t>
            </a:r>
            <a:r>
              <a:rPr lang="en-US" altLang="zh-TW" sz="2400" i="1" baseline="-25000" smtClean="0">
                <a:ea typeface="新細明體" pitchFamily="18" charset="-120"/>
              </a:rPr>
              <a:t>k</a:t>
            </a:r>
            <a:r>
              <a:rPr lang="en-US" altLang="zh-TW" sz="2400" smtClean="0">
                <a:ea typeface="新細明體" pitchFamily="18" charset="-120"/>
              </a:rPr>
              <a:t>)=TRUE if all pixels in </a:t>
            </a:r>
            <a:r>
              <a:rPr lang="en-US" altLang="zh-TW" sz="2400" i="1" smtClean="0">
                <a:ea typeface="新細明體" pitchFamily="18" charset="-120"/>
              </a:rPr>
              <a:t>R</a:t>
            </a:r>
            <a:r>
              <a:rPr lang="en-US" altLang="zh-TW" sz="2400" i="1" baseline="-25000" smtClean="0">
                <a:ea typeface="新細明體" pitchFamily="18" charset="-120"/>
              </a:rPr>
              <a:t>k </a:t>
            </a:r>
            <a:r>
              <a:rPr lang="en-US" altLang="zh-TW" sz="2400" smtClean="0">
                <a:ea typeface="新細明體" pitchFamily="18" charset="-120"/>
              </a:rPr>
              <a:t>have the same gray level.</a:t>
            </a:r>
          </a:p>
        </p:txBody>
      </p:sp>
      <p:graphicFrame>
        <p:nvGraphicFramePr>
          <p:cNvPr id="24578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946150" y="2806700"/>
          <a:ext cx="1863725" cy="844550"/>
        </p:xfrm>
        <a:graphic>
          <a:graphicData uri="http://schemas.openxmlformats.org/presentationml/2006/ole">
            <p:oleObj spid="_x0000_s24578" name="方程式" r:id="rId4" imgW="812520" imgH="368280" progId="Equation.3">
              <p:embed/>
            </p:oleObj>
          </a:graphicData>
        </a:graphic>
      </p:graphicFrame>
      <p:graphicFrame>
        <p:nvGraphicFramePr>
          <p:cNvPr id="24579" name="Object 7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969963" y="4076700"/>
          <a:ext cx="4459287" cy="498475"/>
        </p:xfrm>
        <a:graphic>
          <a:graphicData uri="http://schemas.openxmlformats.org/presentationml/2006/ole">
            <p:oleObj spid="_x0000_s24579" name="方程式" r:id="rId5" imgW="2158920" imgH="241200" progId="Equation.3">
              <p:embed/>
            </p:oleObj>
          </a:graphicData>
        </a:graphic>
      </p:graphicFrame>
      <p:graphicFrame>
        <p:nvGraphicFramePr>
          <p:cNvPr id="24580" name="Object 10"/>
          <p:cNvGraphicFramePr>
            <a:graphicFrameLocks noChangeAspect="1"/>
          </p:cNvGraphicFramePr>
          <p:nvPr/>
        </p:nvGraphicFramePr>
        <p:xfrm>
          <a:off x="955675" y="3625850"/>
          <a:ext cx="5229225" cy="500063"/>
        </p:xfrm>
        <a:graphic>
          <a:graphicData uri="http://schemas.openxmlformats.org/presentationml/2006/ole">
            <p:oleObj spid="_x0000_s24580" name="方程式" r:id="rId6" imgW="2387520" imgH="228600" progId="Equation.3">
              <p:embed/>
            </p:oleObj>
          </a:graphicData>
        </a:graphic>
      </p:graphicFrame>
      <p:graphicFrame>
        <p:nvGraphicFramePr>
          <p:cNvPr id="24581" name="Object 11"/>
          <p:cNvGraphicFramePr>
            <a:graphicFrameLocks noChangeAspect="1"/>
          </p:cNvGraphicFramePr>
          <p:nvPr/>
        </p:nvGraphicFramePr>
        <p:xfrm>
          <a:off x="976313" y="4543425"/>
          <a:ext cx="4276725" cy="473075"/>
        </p:xfrm>
        <a:graphic>
          <a:graphicData uri="http://schemas.openxmlformats.org/presentationml/2006/ole">
            <p:oleObj spid="_x0000_s24581" name="方程式" r:id="rId7" imgW="2070000" imgH="228600" progId="Equation.3">
              <p:embed/>
            </p:oleObj>
          </a:graphicData>
        </a:graphic>
      </p:graphicFrame>
      <p:graphicFrame>
        <p:nvGraphicFramePr>
          <p:cNvPr id="24582" name="Object 12"/>
          <p:cNvGraphicFramePr>
            <a:graphicFrameLocks noChangeAspect="1"/>
          </p:cNvGraphicFramePr>
          <p:nvPr/>
        </p:nvGraphicFramePr>
        <p:xfrm>
          <a:off x="944563" y="4994275"/>
          <a:ext cx="7580312" cy="498475"/>
        </p:xfrm>
        <a:graphic>
          <a:graphicData uri="http://schemas.openxmlformats.org/presentationml/2006/ole">
            <p:oleObj spid="_x0000_s24582" name="方程式" r:id="rId8" imgW="3670200" imgH="2412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6763" y="1444625"/>
            <a:ext cx="7410450" cy="5100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9700" name="Text Box 4"/>
          <p:cNvSpPr txBox="1">
            <a:spLocks noChangeArrowheads="1"/>
          </p:cNvSpPr>
          <p:nvPr/>
        </p:nvSpPr>
        <p:spPr bwMode="auto">
          <a:xfrm>
            <a:off x="2227263" y="546100"/>
            <a:ext cx="453866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folHlink"/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Region-Based Segmentation</a:t>
            </a:r>
          </a:p>
          <a:p>
            <a:pPr algn="ctr">
              <a:defRPr/>
            </a:pPr>
            <a:r>
              <a:rPr lang="en-US" altLang="zh-TW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Region Growing</a:t>
            </a:r>
            <a:endParaRPr lang="en-US" altLang="zh-TW">
              <a:ea typeface="新細明體" pitchFamily="18" charset="-120"/>
            </a:endParaRPr>
          </a:p>
        </p:txBody>
      </p:sp>
      <p:sp>
        <p:nvSpPr>
          <p:cNvPr id="44036" name="AutoShape 5"/>
          <p:cNvSpPr>
            <a:spLocks noChangeArrowheads="1"/>
          </p:cNvSpPr>
          <p:nvPr/>
        </p:nvSpPr>
        <p:spPr bwMode="auto">
          <a:xfrm>
            <a:off x="5006975" y="3536950"/>
            <a:ext cx="493713" cy="225425"/>
          </a:xfrm>
          <a:prstGeom prst="rightArrow">
            <a:avLst>
              <a:gd name="adj1" fmla="val 50000"/>
              <a:gd name="adj2" fmla="val 54754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37" name="AutoShape 6"/>
          <p:cNvSpPr>
            <a:spLocks noChangeArrowheads="1"/>
          </p:cNvSpPr>
          <p:nvPr/>
        </p:nvSpPr>
        <p:spPr bwMode="auto">
          <a:xfrm>
            <a:off x="4981575" y="4351338"/>
            <a:ext cx="493713" cy="225425"/>
          </a:xfrm>
          <a:prstGeom prst="rightArrow">
            <a:avLst>
              <a:gd name="adj1" fmla="val 50000"/>
              <a:gd name="adj2" fmla="val 54754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38" name="Line 7"/>
          <p:cNvSpPr>
            <a:spLocks noChangeShapeType="1"/>
          </p:cNvSpPr>
          <p:nvPr/>
        </p:nvSpPr>
        <p:spPr bwMode="auto">
          <a:xfrm flipH="1">
            <a:off x="4932363" y="3822700"/>
            <a:ext cx="658812" cy="374650"/>
          </a:xfrm>
          <a:prstGeom prst="line">
            <a:avLst/>
          </a:prstGeom>
          <a:noFill/>
          <a:ln w="76200">
            <a:solidFill>
              <a:schemeClr val="accent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37</a:t>
            </a:fld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48" name="Text Box 4"/>
          <p:cNvSpPr txBox="1">
            <a:spLocks noChangeArrowheads="1"/>
          </p:cNvSpPr>
          <p:nvPr/>
        </p:nvSpPr>
        <p:spPr bwMode="auto">
          <a:xfrm>
            <a:off x="2227263" y="546100"/>
            <a:ext cx="453866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folHlink"/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Region-Based Segmentation</a:t>
            </a:r>
          </a:p>
          <a:p>
            <a:pPr algn="ctr">
              <a:defRPr/>
            </a:pPr>
            <a:r>
              <a:rPr lang="en-US" altLang="zh-TW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Region Growing</a:t>
            </a:r>
            <a:endParaRPr lang="en-US" altLang="zh-TW">
              <a:ea typeface="新細明體" pitchFamily="18" charset="-120"/>
            </a:endParaRPr>
          </a:p>
        </p:txBody>
      </p:sp>
      <p:sp>
        <p:nvSpPr>
          <p:cNvPr id="25605" name="Rectangle 6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457200" y="1600200"/>
            <a:ext cx="8415338" cy="45259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400" smtClean="0">
                <a:ea typeface="新細明體" pitchFamily="18" charset="-120"/>
              </a:rPr>
              <a:t>Fig. 10.41 shows the histogram of Fig. 10.40 (a). It is difficult to segment the defects by thresholding methods. (Applying region growing methods are better in this case.)</a:t>
            </a:r>
          </a:p>
        </p:txBody>
      </p:sp>
      <p:graphicFrame>
        <p:nvGraphicFramePr>
          <p:cNvPr id="25602" name="Object 7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927100" y="2944813"/>
          <a:ext cx="3352800" cy="2881312"/>
        </p:xfrm>
        <a:graphic>
          <a:graphicData uri="http://schemas.openxmlformats.org/presentationml/2006/ole">
            <p:oleObj spid="_x0000_s25602" name="Image" r:id="rId4" imgW="4152381" imgH="3568254" progId="">
              <p:embed/>
            </p:oleObj>
          </a:graphicData>
        </a:graphic>
      </p:graphicFrame>
      <p:graphicFrame>
        <p:nvGraphicFramePr>
          <p:cNvPr id="25603" name="Object 10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4567238" y="2947988"/>
          <a:ext cx="3832225" cy="2878137"/>
        </p:xfrm>
        <a:graphic>
          <a:graphicData uri="http://schemas.openxmlformats.org/presentationml/2006/ole">
            <p:oleObj spid="_x0000_s25603" name="Image" r:id="rId5" imgW="6069841" imgH="4558730" progId="">
              <p:embed/>
            </p:oleObj>
          </a:graphicData>
        </a:graphic>
      </p:graphicFrame>
      <p:sp>
        <p:nvSpPr>
          <p:cNvPr id="25606" name="Text Box 13"/>
          <p:cNvSpPr txBox="1">
            <a:spLocks noChangeArrowheads="1"/>
          </p:cNvSpPr>
          <p:nvPr/>
        </p:nvSpPr>
        <p:spPr bwMode="auto">
          <a:xfrm>
            <a:off x="5692775" y="5805488"/>
            <a:ext cx="1741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Figure 10.41</a:t>
            </a:r>
          </a:p>
        </p:txBody>
      </p:sp>
      <p:sp>
        <p:nvSpPr>
          <p:cNvPr id="25607" name="Text Box 14"/>
          <p:cNvSpPr txBox="1">
            <a:spLocks noChangeArrowheads="1"/>
          </p:cNvSpPr>
          <p:nvPr/>
        </p:nvSpPr>
        <p:spPr bwMode="auto">
          <a:xfrm>
            <a:off x="1590675" y="5900738"/>
            <a:ext cx="2079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Figure 10.40(a)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796" name="Text Box 4"/>
          <p:cNvSpPr txBox="1">
            <a:spLocks noChangeArrowheads="1"/>
          </p:cNvSpPr>
          <p:nvPr/>
        </p:nvSpPr>
        <p:spPr bwMode="auto">
          <a:xfrm>
            <a:off x="2184400" y="546100"/>
            <a:ext cx="46259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folHlink"/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Region-Based Segmentation</a:t>
            </a:r>
          </a:p>
          <a:p>
            <a:pPr algn="ctr">
              <a:defRPr/>
            </a:pPr>
            <a:r>
              <a:rPr lang="en-US" altLang="zh-TW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Region Splitting and Merging</a:t>
            </a:r>
            <a:endParaRPr lang="en-US" altLang="zh-TW">
              <a:ea typeface="新細明體" pitchFamily="18" charset="-120"/>
            </a:endParaRPr>
          </a:p>
        </p:txBody>
      </p:sp>
      <p:sp>
        <p:nvSpPr>
          <p:cNvPr id="45059" name="Rectangle 6"/>
          <p:cNvSpPr>
            <a:spLocks noGrp="1" noChangeArrowheads="1"/>
          </p:cNvSpPr>
          <p:nvPr>
            <p:ph sz="quarter" idx="1"/>
          </p:nvPr>
        </p:nvSpPr>
        <p:spPr bwMode="auto">
          <a:xfrm>
            <a:off x="441325" y="1676400"/>
            <a:ext cx="8229600" cy="45259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800" smtClean="0">
                <a:ea typeface="新細明體" pitchFamily="18" charset="-120"/>
              </a:rPr>
              <a:t>Region splitting is the opposite of region growing.</a:t>
            </a:r>
          </a:p>
          <a:p>
            <a:pPr lvl="1"/>
            <a:r>
              <a:rPr lang="en-US" altLang="zh-TW" sz="2400" smtClean="0">
                <a:ea typeface="新細明體" pitchFamily="18" charset="-120"/>
              </a:rPr>
              <a:t>First there is a large region (possible the entire image).</a:t>
            </a:r>
          </a:p>
          <a:p>
            <a:pPr lvl="1"/>
            <a:r>
              <a:rPr lang="en-US" altLang="zh-TW" sz="2400" smtClean="0">
                <a:ea typeface="新細明體" pitchFamily="18" charset="-120"/>
              </a:rPr>
              <a:t>Then a predicate (measurement) is used to determine if the region is uniform.  </a:t>
            </a:r>
          </a:p>
          <a:p>
            <a:pPr lvl="1"/>
            <a:r>
              <a:rPr lang="en-US" altLang="zh-TW" sz="2400" smtClean="0">
                <a:ea typeface="新細明體" pitchFamily="18" charset="-120"/>
              </a:rPr>
              <a:t>If not, then the method requires that the region be split into two regions.  </a:t>
            </a:r>
          </a:p>
          <a:p>
            <a:pPr lvl="1"/>
            <a:r>
              <a:rPr lang="en-US" altLang="zh-TW" sz="2400" smtClean="0">
                <a:ea typeface="新細明體" pitchFamily="18" charset="-120"/>
              </a:rPr>
              <a:t>Then each of these two regions is independently tested by the predicate (measurement). </a:t>
            </a:r>
          </a:p>
          <a:p>
            <a:pPr lvl="1"/>
            <a:r>
              <a:rPr lang="en-US" altLang="zh-TW" sz="2400" smtClean="0">
                <a:ea typeface="新細明體" pitchFamily="18" charset="-120"/>
              </a:rPr>
              <a:t>This procedure continues until all resulting regions are </a:t>
            </a:r>
            <a:r>
              <a:rPr lang="en-US" altLang="zh-TW" sz="2400" smtClean="0">
                <a:solidFill>
                  <a:srgbClr val="FF0000"/>
                </a:solidFill>
                <a:ea typeface="新細明體" pitchFamily="18" charset="-120"/>
              </a:rPr>
              <a:t>uniform</a:t>
            </a:r>
            <a:r>
              <a:rPr lang="en-US" altLang="zh-TW" sz="2400" smtClean="0">
                <a:ea typeface="新細明體" pitchFamily="18" charset="-120"/>
              </a:rPr>
              <a:t>. </a:t>
            </a:r>
            <a:endParaRPr lang="zh-TW" altLang="en-US" sz="2400" smtClean="0">
              <a:ea typeface="新細明體" pitchFamily="18" charset="-12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39</a:t>
            </a:fld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874" name="Text Box 2"/>
          <p:cNvSpPr txBox="1">
            <a:spLocks noChangeArrowheads="1"/>
          </p:cNvSpPr>
          <p:nvPr/>
        </p:nvSpPr>
        <p:spPr bwMode="auto">
          <a:xfrm>
            <a:off x="2386013" y="500063"/>
            <a:ext cx="43910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folHlink"/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Detection of Discontinuities</a:t>
            </a:r>
          </a:p>
          <a:p>
            <a:pPr algn="ctr">
              <a:defRPr/>
            </a:pPr>
            <a:r>
              <a:rPr lang="en-US" altLang="zh-TW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Point Detection</a:t>
            </a:r>
          </a:p>
        </p:txBody>
      </p:sp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7175" y="1503363"/>
            <a:ext cx="8886825" cy="4910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074" name="Object 0"/>
          <p:cNvGraphicFramePr>
            <a:graphicFrameLocks noChangeAspect="1"/>
          </p:cNvGraphicFramePr>
          <p:nvPr/>
        </p:nvGraphicFramePr>
        <p:xfrm>
          <a:off x="538163" y="1724025"/>
          <a:ext cx="4514850" cy="1027113"/>
        </p:xfrm>
        <a:graphic>
          <a:graphicData uri="http://schemas.openxmlformats.org/presentationml/2006/ole">
            <p:oleObj spid="_x0000_s3074" name="方程式" r:id="rId5" imgW="2120760" imgH="482400" progId="Equation.3">
              <p:embed/>
            </p:oleObj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4</a:t>
            </a:fld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5275" y="3860800"/>
            <a:ext cx="8402638" cy="2420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4931" name="Text Box 3"/>
          <p:cNvSpPr txBox="1">
            <a:spLocks noChangeArrowheads="1"/>
          </p:cNvSpPr>
          <p:nvPr/>
        </p:nvSpPr>
        <p:spPr bwMode="auto">
          <a:xfrm>
            <a:off x="2227263" y="546100"/>
            <a:ext cx="453866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folHlink"/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Region-Based Segmentation</a:t>
            </a:r>
          </a:p>
          <a:p>
            <a:pPr algn="ctr">
              <a:defRPr/>
            </a:pPr>
            <a:r>
              <a:rPr lang="en-US" altLang="zh-TW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Region Splitting</a:t>
            </a:r>
            <a:endParaRPr lang="en-US" altLang="zh-TW">
              <a:ea typeface="新細明體" pitchFamily="18" charset="-120"/>
            </a:endParaRPr>
          </a:p>
        </p:txBody>
      </p:sp>
      <p:sp>
        <p:nvSpPr>
          <p:cNvPr id="46084" name="Rectangle 4"/>
          <p:cNvSpPr>
            <a:spLocks noGrp="1" noChangeArrowheads="1"/>
          </p:cNvSpPr>
          <p:nvPr>
            <p:ph sz="quarter" idx="1"/>
          </p:nvPr>
        </p:nvSpPr>
        <p:spPr bwMode="auto">
          <a:xfrm>
            <a:off x="457200" y="1600200"/>
            <a:ext cx="8424863" cy="45259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400" smtClean="0">
                <a:ea typeface="新細明體" pitchFamily="18" charset="-120"/>
              </a:rPr>
              <a:t>The main problem with region splitting is determining where to split a region. </a:t>
            </a:r>
          </a:p>
          <a:p>
            <a:r>
              <a:rPr lang="en-US" altLang="zh-TW" sz="2400" smtClean="0">
                <a:ea typeface="新細明體" pitchFamily="18" charset="-120"/>
              </a:rPr>
              <a:t>One method to divide a region is to use a </a:t>
            </a:r>
            <a:r>
              <a:rPr lang="en-US" altLang="zh-TW" sz="2400" smtClean="0">
                <a:solidFill>
                  <a:srgbClr val="FF0000"/>
                </a:solidFill>
                <a:ea typeface="新細明體" pitchFamily="18" charset="-120"/>
              </a:rPr>
              <a:t>quadtree structure</a:t>
            </a:r>
            <a:r>
              <a:rPr lang="en-US" altLang="zh-TW" sz="2400" smtClean="0">
                <a:ea typeface="新細明體" pitchFamily="18" charset="-120"/>
              </a:rPr>
              <a:t>.</a:t>
            </a:r>
          </a:p>
          <a:p>
            <a:r>
              <a:rPr lang="en-US" altLang="zh-TW" sz="2400" smtClean="0">
                <a:ea typeface="新細明體" pitchFamily="18" charset="-120"/>
              </a:rPr>
              <a:t>Quadtree: a tree in which nodes have exactly four descendants.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40</a:t>
            </a:fld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4488" y="4352925"/>
            <a:ext cx="8799512" cy="222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44" name="Text Box 4"/>
          <p:cNvSpPr txBox="1">
            <a:spLocks noChangeArrowheads="1"/>
          </p:cNvSpPr>
          <p:nvPr/>
        </p:nvSpPr>
        <p:spPr bwMode="auto">
          <a:xfrm>
            <a:off x="2184400" y="546100"/>
            <a:ext cx="46259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folHlink"/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Region-Based Segmentation</a:t>
            </a:r>
          </a:p>
          <a:p>
            <a:pPr algn="ctr">
              <a:defRPr/>
            </a:pPr>
            <a:r>
              <a:rPr lang="en-US" altLang="zh-TW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Region Splitting and Merging</a:t>
            </a:r>
            <a:endParaRPr lang="en-US" altLang="zh-TW">
              <a:ea typeface="新細明體" pitchFamily="18" charset="-120"/>
            </a:endParaRPr>
          </a:p>
        </p:txBody>
      </p:sp>
      <p:sp>
        <p:nvSpPr>
          <p:cNvPr id="47108" name="Rectangle 6"/>
          <p:cNvSpPr>
            <a:spLocks noGrp="1" noChangeArrowheads="1"/>
          </p:cNvSpPr>
          <p:nvPr>
            <p:ph sz="quarter" idx="1"/>
          </p:nvPr>
        </p:nvSpPr>
        <p:spPr bwMode="auto">
          <a:xfrm>
            <a:off x="442913" y="1690688"/>
            <a:ext cx="8229600" cy="452596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800" smtClean="0">
                <a:ea typeface="新細明體" pitchFamily="18" charset="-120"/>
              </a:rPr>
              <a:t>The split and merge procedure:</a:t>
            </a:r>
          </a:p>
          <a:p>
            <a:pPr lvl="1"/>
            <a:r>
              <a:rPr lang="en-US" altLang="zh-TW" sz="2400" smtClean="0">
                <a:ea typeface="新細明體" pitchFamily="18" charset="-120"/>
              </a:rPr>
              <a:t>Split into four disjoint quadrants any region </a:t>
            </a:r>
            <a:r>
              <a:rPr lang="en-US" altLang="zh-TW" sz="2400" i="1" smtClean="0">
                <a:ea typeface="新細明體" pitchFamily="18" charset="-120"/>
              </a:rPr>
              <a:t>R</a:t>
            </a:r>
            <a:r>
              <a:rPr lang="en-US" altLang="zh-TW" sz="2400" i="1" baseline="-25000" smtClean="0">
                <a:ea typeface="新細明體" pitchFamily="18" charset="-120"/>
              </a:rPr>
              <a:t>i</a:t>
            </a:r>
            <a:r>
              <a:rPr lang="en-US" altLang="zh-TW" sz="2400" i="1" smtClean="0">
                <a:ea typeface="新細明體" pitchFamily="18" charset="-120"/>
              </a:rPr>
              <a:t> </a:t>
            </a:r>
            <a:r>
              <a:rPr lang="en-US" altLang="zh-TW" sz="2400" smtClean="0">
                <a:ea typeface="新細明體" pitchFamily="18" charset="-120"/>
              </a:rPr>
              <a:t>for which </a:t>
            </a:r>
            <a:r>
              <a:rPr lang="en-US" altLang="zh-TW" sz="2400" i="1" smtClean="0">
                <a:ea typeface="新細明體" pitchFamily="18" charset="-120"/>
              </a:rPr>
              <a:t>P</a:t>
            </a:r>
            <a:r>
              <a:rPr lang="en-US" altLang="zh-TW" sz="2400" smtClean="0">
                <a:ea typeface="新細明體" pitchFamily="18" charset="-120"/>
              </a:rPr>
              <a:t>(</a:t>
            </a:r>
            <a:r>
              <a:rPr lang="en-US" altLang="zh-TW" sz="2400" i="1" smtClean="0">
                <a:ea typeface="新細明體" pitchFamily="18" charset="-120"/>
              </a:rPr>
              <a:t>R</a:t>
            </a:r>
            <a:r>
              <a:rPr lang="en-US" altLang="zh-TW" sz="2400" i="1" baseline="-25000" smtClean="0">
                <a:ea typeface="新細明體" pitchFamily="18" charset="-120"/>
              </a:rPr>
              <a:t>i</a:t>
            </a:r>
            <a:r>
              <a:rPr lang="en-US" altLang="zh-TW" sz="2400" smtClean="0">
                <a:ea typeface="新細明體" pitchFamily="18" charset="-120"/>
              </a:rPr>
              <a:t>) = FALSE.</a:t>
            </a:r>
          </a:p>
          <a:p>
            <a:pPr lvl="1"/>
            <a:r>
              <a:rPr lang="en-US" altLang="zh-TW" sz="2400" smtClean="0">
                <a:ea typeface="新細明體" pitchFamily="18" charset="-120"/>
              </a:rPr>
              <a:t>Merge any adjacent regions </a:t>
            </a:r>
            <a:r>
              <a:rPr lang="en-US" altLang="zh-TW" sz="2400" i="1" smtClean="0">
                <a:ea typeface="新細明體" pitchFamily="18" charset="-120"/>
              </a:rPr>
              <a:t>R</a:t>
            </a:r>
            <a:r>
              <a:rPr lang="en-US" altLang="zh-TW" sz="2400" i="1" baseline="-25000" smtClean="0">
                <a:ea typeface="新細明體" pitchFamily="18" charset="-120"/>
              </a:rPr>
              <a:t>j</a:t>
            </a:r>
            <a:r>
              <a:rPr lang="en-US" altLang="zh-TW" sz="2400" smtClean="0">
                <a:ea typeface="新細明體" pitchFamily="18" charset="-120"/>
              </a:rPr>
              <a:t> and </a:t>
            </a:r>
            <a:r>
              <a:rPr lang="en-US" altLang="zh-TW" sz="2400" i="1" smtClean="0">
                <a:ea typeface="新細明體" pitchFamily="18" charset="-120"/>
              </a:rPr>
              <a:t>R</a:t>
            </a:r>
            <a:r>
              <a:rPr lang="en-US" altLang="zh-TW" sz="2400" i="1" baseline="-25000" smtClean="0">
                <a:ea typeface="新細明體" pitchFamily="18" charset="-120"/>
              </a:rPr>
              <a:t>k</a:t>
            </a:r>
            <a:r>
              <a:rPr lang="en-US" altLang="zh-TW" sz="2400" smtClean="0">
                <a:ea typeface="新細明體" pitchFamily="18" charset="-120"/>
              </a:rPr>
              <a:t> for which </a:t>
            </a:r>
            <a:r>
              <a:rPr lang="en-US" altLang="zh-TW" sz="2400" i="1" smtClean="0">
                <a:ea typeface="新細明體" pitchFamily="18" charset="-120"/>
              </a:rPr>
              <a:t>P</a:t>
            </a:r>
            <a:r>
              <a:rPr lang="en-US" altLang="zh-TW" sz="2400" smtClean="0">
                <a:ea typeface="新細明體" pitchFamily="18" charset="-120"/>
              </a:rPr>
              <a:t>(</a:t>
            </a:r>
            <a:r>
              <a:rPr lang="en-US" altLang="zh-TW" sz="2400" i="1" smtClean="0">
                <a:ea typeface="新細明體" pitchFamily="18" charset="-120"/>
              </a:rPr>
              <a:t>R</a:t>
            </a:r>
            <a:r>
              <a:rPr lang="en-US" altLang="zh-TW" sz="2400" i="1" baseline="-25000" smtClean="0">
                <a:ea typeface="新細明體" pitchFamily="18" charset="-120"/>
              </a:rPr>
              <a:t>j</a:t>
            </a:r>
            <a:r>
              <a:rPr lang="en-US" altLang="zh-TW" sz="2400" smtClean="0">
                <a:ea typeface="新細明體" pitchFamily="18" charset="-120"/>
              </a:rPr>
              <a:t>U</a:t>
            </a:r>
            <a:r>
              <a:rPr lang="en-US" altLang="zh-TW" sz="2400" i="1" smtClean="0">
                <a:ea typeface="新細明體" pitchFamily="18" charset="-120"/>
              </a:rPr>
              <a:t>R</a:t>
            </a:r>
            <a:r>
              <a:rPr lang="en-US" altLang="zh-TW" sz="2400" i="1" baseline="-25000" smtClean="0">
                <a:ea typeface="新細明體" pitchFamily="18" charset="-120"/>
              </a:rPr>
              <a:t>k</a:t>
            </a:r>
            <a:r>
              <a:rPr lang="en-US" altLang="zh-TW" sz="2400" smtClean="0">
                <a:ea typeface="新細明體" pitchFamily="18" charset="-120"/>
              </a:rPr>
              <a:t>) = TRUE. (the quadtree structure may not be preserved)</a:t>
            </a:r>
          </a:p>
          <a:p>
            <a:pPr lvl="1"/>
            <a:r>
              <a:rPr lang="en-US" altLang="zh-TW" sz="2400" smtClean="0">
                <a:ea typeface="新細明體" pitchFamily="18" charset="-120"/>
              </a:rPr>
              <a:t>Stop when no further merging or splitting is possible.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41</a:t>
            </a:fld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363" y="3471863"/>
            <a:ext cx="8474075" cy="193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24" name="Text Box 4"/>
          <p:cNvSpPr txBox="1">
            <a:spLocks noChangeArrowheads="1"/>
          </p:cNvSpPr>
          <p:nvPr/>
        </p:nvSpPr>
        <p:spPr bwMode="auto">
          <a:xfrm>
            <a:off x="2386013" y="500063"/>
            <a:ext cx="43910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folHlink"/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Detection of Discontinuities</a:t>
            </a:r>
          </a:p>
          <a:p>
            <a:pPr algn="ctr">
              <a:defRPr/>
            </a:pPr>
            <a:r>
              <a:rPr lang="en-US" altLang="zh-TW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Line Detection</a:t>
            </a:r>
          </a:p>
        </p:txBody>
      </p:sp>
      <p:sp>
        <p:nvSpPr>
          <p:cNvPr id="28676" name="Rectangle 6"/>
          <p:cNvSpPr>
            <a:spLocks noGrp="1" noChangeArrowheads="1"/>
          </p:cNvSpPr>
          <p:nvPr>
            <p:ph sz="quarter"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400" smtClean="0">
                <a:ea typeface="宋体" pitchFamily="2" charset="-122"/>
              </a:rPr>
              <a:t>Only slightly more common than point detection is to find a </a:t>
            </a:r>
            <a:r>
              <a:rPr lang="en-US" altLang="zh-CN" sz="2400" smtClean="0">
                <a:solidFill>
                  <a:srgbClr val="FF0000"/>
                </a:solidFill>
                <a:ea typeface="宋体" pitchFamily="2" charset="-122"/>
              </a:rPr>
              <a:t>one pixel wide line</a:t>
            </a:r>
            <a:r>
              <a:rPr lang="en-US" altLang="zh-CN" sz="2400" smtClean="0">
                <a:ea typeface="宋体" pitchFamily="2" charset="-122"/>
              </a:rPr>
              <a:t> in an image. </a:t>
            </a:r>
            <a:endParaRPr lang="en-US" altLang="zh-TW" sz="2400" smtClean="0">
              <a:ea typeface="新細明體" pitchFamily="18" charset="-120"/>
            </a:endParaRPr>
          </a:p>
          <a:p>
            <a:r>
              <a:rPr lang="en-US" altLang="zh-CN" sz="2400" smtClean="0">
                <a:ea typeface="宋体" pitchFamily="2" charset="-122"/>
              </a:rPr>
              <a:t>For digital images the only three point straight lines are only </a:t>
            </a:r>
            <a:r>
              <a:rPr lang="en-US" altLang="zh-CN" sz="2400" smtClean="0">
                <a:solidFill>
                  <a:srgbClr val="FF0000"/>
                </a:solidFill>
                <a:ea typeface="宋体" pitchFamily="2" charset="-122"/>
              </a:rPr>
              <a:t>horizontal, vertical, or diagonal (+ or –45</a:t>
            </a:r>
            <a:r>
              <a:rPr lang="en-US" altLang="zh-CN" sz="2400" smtClean="0">
                <a:solidFill>
                  <a:srgbClr val="FF0000"/>
                </a:solidFill>
                <a:ea typeface="宋体" pitchFamily="2" charset="-122"/>
                <a:sym typeface="Symbol" pitchFamily="18" charset="2"/>
              </a:rPr>
              <a:t></a:t>
            </a:r>
            <a:r>
              <a:rPr lang="en-US" altLang="zh-CN" sz="2400" smtClean="0">
                <a:solidFill>
                  <a:srgbClr val="FF0000"/>
                </a:solidFill>
                <a:ea typeface="宋体" pitchFamily="2" charset="-122"/>
              </a:rPr>
              <a:t>).</a:t>
            </a:r>
            <a:r>
              <a:rPr lang="en-US" altLang="zh-CN" sz="2400" smtClean="0">
                <a:ea typeface="宋体" pitchFamily="2" charset="-122"/>
              </a:rPr>
              <a:t> </a:t>
            </a:r>
            <a:endParaRPr lang="zh-TW" altLang="en-US" sz="2400" smtClean="0">
              <a:ea typeface="新細明體" pitchFamily="18" charset="-12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5</a:t>
            </a:fld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62138" y="1566863"/>
            <a:ext cx="6248400" cy="501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5972" name="Text Box 4"/>
          <p:cNvSpPr txBox="1">
            <a:spLocks noChangeArrowheads="1"/>
          </p:cNvSpPr>
          <p:nvPr/>
        </p:nvSpPr>
        <p:spPr bwMode="auto">
          <a:xfrm>
            <a:off x="2386013" y="500063"/>
            <a:ext cx="43910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folHlink"/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Detection of Discontinuities</a:t>
            </a:r>
          </a:p>
          <a:p>
            <a:pPr algn="ctr">
              <a:defRPr/>
            </a:pPr>
            <a:r>
              <a:rPr lang="en-US" altLang="zh-TW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Line Detection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6</a:t>
            </a:fld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938" y="1822450"/>
            <a:ext cx="8328025" cy="400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8020" name="Text Box 4"/>
          <p:cNvSpPr txBox="1">
            <a:spLocks noChangeArrowheads="1"/>
          </p:cNvSpPr>
          <p:nvPr/>
        </p:nvSpPr>
        <p:spPr bwMode="auto">
          <a:xfrm>
            <a:off x="2386013" y="500063"/>
            <a:ext cx="43910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folHlink"/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Detection of Discontinuities</a:t>
            </a:r>
          </a:p>
          <a:p>
            <a:pPr algn="ctr">
              <a:defRPr/>
            </a:pPr>
            <a:r>
              <a:rPr lang="en-US" altLang="zh-TW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Edge Detection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7</a:t>
            </a:fld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7600" y="1431925"/>
            <a:ext cx="6870700" cy="538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0068" name="Text Box 4"/>
          <p:cNvSpPr txBox="1">
            <a:spLocks noChangeArrowheads="1"/>
          </p:cNvSpPr>
          <p:nvPr/>
        </p:nvSpPr>
        <p:spPr bwMode="auto">
          <a:xfrm>
            <a:off x="2386013" y="500063"/>
            <a:ext cx="43910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folHlink"/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Detection of Discontinuities</a:t>
            </a:r>
          </a:p>
          <a:p>
            <a:pPr algn="ctr">
              <a:defRPr/>
            </a:pPr>
            <a:r>
              <a:rPr lang="en-US" altLang="zh-TW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Edge Detection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8</a:t>
            </a:fld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1213" y="5594350"/>
            <a:ext cx="74168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2117" name="Text Box 5"/>
          <p:cNvSpPr txBox="1">
            <a:spLocks noChangeArrowheads="1"/>
          </p:cNvSpPr>
          <p:nvPr/>
        </p:nvSpPr>
        <p:spPr bwMode="auto">
          <a:xfrm>
            <a:off x="2386013" y="500063"/>
            <a:ext cx="43910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folHlink"/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Detection of Discontinuities</a:t>
            </a:r>
          </a:p>
          <a:p>
            <a:pPr algn="ctr">
              <a:defRPr/>
            </a:pPr>
            <a:r>
              <a:rPr lang="en-US" altLang="zh-TW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Edge Detection</a:t>
            </a:r>
          </a:p>
        </p:txBody>
      </p:sp>
      <p:graphicFrame>
        <p:nvGraphicFramePr>
          <p:cNvPr id="4098" name="Object 6"/>
          <p:cNvGraphicFramePr>
            <a:graphicFrameLocks noChangeAspect="1"/>
          </p:cNvGraphicFramePr>
          <p:nvPr/>
        </p:nvGraphicFramePr>
        <p:xfrm>
          <a:off x="1757363" y="1674813"/>
          <a:ext cx="5149850" cy="3840162"/>
        </p:xfrm>
        <a:graphic>
          <a:graphicData uri="http://schemas.openxmlformats.org/presentationml/2006/ole">
            <p:oleObj spid="_x0000_s4098" name="Image" r:id="rId5" imgW="6438095" imgH="4800000" progId="">
              <p:embed/>
            </p:oleObj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9</a:t>
            </a:fld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13919</TotalTime>
  <Words>1005</Words>
  <Application>Microsoft Office PowerPoint</Application>
  <PresentationFormat>On-screen Show (4:3)</PresentationFormat>
  <Paragraphs>238</Paragraphs>
  <Slides>41</Slides>
  <Notes>41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Equity</vt:lpstr>
      <vt:lpstr>方程式</vt:lpstr>
      <vt:lpstr>Image</vt:lpstr>
      <vt:lpstr>Digital Image Processing Image Segmentation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</vt:vector>
  </TitlesOfParts>
  <Company>Home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Gonzalez</dc:creator>
  <cp:lastModifiedBy>Dell-PC</cp:lastModifiedBy>
  <cp:revision>195</cp:revision>
  <dcterms:created xsi:type="dcterms:W3CDTF">2001-12-06T17:51:11Z</dcterms:created>
  <dcterms:modified xsi:type="dcterms:W3CDTF">2022-12-31T18:21:28Z</dcterms:modified>
</cp:coreProperties>
</file>